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3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-learning.ob.tc/images/frontpageboxmedium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43929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Web-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сайт</a:t>
            </a:r>
          </a:p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Гиперструктура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данных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27763" y="5157788"/>
            <a:ext cx="252095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yagod-sch.ucoz.ru</a:t>
            </a:r>
          </a:p>
          <a:p>
            <a:pPr>
              <a:buClrTx/>
              <a:buSzTx/>
              <a:buFontTx/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(все уроки)</a:t>
            </a:r>
          </a:p>
          <a:p>
            <a:pPr>
              <a:buClrTx/>
              <a:buSzTx/>
              <a:buFontTx/>
              <a:buNone/>
            </a:pPr>
            <a:endParaRPr lang="ru-RU" i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Tx/>
              <a:buSzTx/>
              <a:buFontTx/>
              <a:buNone/>
            </a:pPr>
            <a:r>
              <a:rPr lang="ru-RU" i="1" dirty="0">
                <a:solidFill>
                  <a:schemeClr val="tx1"/>
                </a:solidFill>
                <a:latin typeface="Calibri" pitchFamily="34" charset="0"/>
              </a:rPr>
              <a:t>Составил учитель ИКТ</a:t>
            </a:r>
          </a:p>
          <a:p>
            <a:pPr>
              <a:buClrTx/>
              <a:buSzTx/>
              <a:buFontTx/>
              <a:buNone/>
            </a:pPr>
            <a:r>
              <a:rPr lang="ru-RU" i="1" dirty="0">
                <a:solidFill>
                  <a:schemeClr val="tx1"/>
                </a:solidFill>
                <a:latin typeface="Calibri" pitchFamily="34" charset="0"/>
              </a:rPr>
              <a:t>Фоломкин А.И.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8374062" cy="2303462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СПАСИБО</a:t>
            </a:r>
            <a:br>
              <a:rPr lang="ru-RU" sz="8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8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ЗА ВНИМАНИЕ!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700338" y="5876925"/>
            <a:ext cx="33012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Все уроки на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yagod-sch.ucoz.ru</a:t>
            </a:r>
          </a:p>
          <a:p>
            <a:pPr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интернете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10245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	Умение </a:t>
            </a:r>
            <a:r>
              <a:rPr lang="ru-RU" sz="2000" dirty="0" smtClean="0">
                <a:latin typeface="Calibri" pitchFamily="34" charset="0"/>
              </a:rPr>
              <a:t>создавать Web-сайты со временем становится актуальным навыком пользователя ЭВМ. Опубликовать сайт в Интернете настолько просто и </a:t>
            </a:r>
            <a:r>
              <a:rPr lang="ru-RU" sz="2000" dirty="0" smtClean="0">
                <a:latin typeface="Calibri" pitchFamily="34" charset="0"/>
              </a:rPr>
              <a:t>доступно, </a:t>
            </a:r>
            <a:r>
              <a:rPr lang="ru-RU" sz="2000" dirty="0" smtClean="0">
                <a:latin typeface="Calibri" pitchFamily="34" charset="0"/>
              </a:rPr>
              <a:t>что эта возможность привлекает все большее число </a:t>
            </a:r>
            <a:r>
              <a:rPr lang="ru-RU" sz="2000" dirty="0" smtClean="0">
                <a:latin typeface="Calibri" pitchFamily="34" charset="0"/>
              </a:rPr>
              <a:t>людей.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	Однако </a:t>
            </a:r>
            <a:r>
              <a:rPr lang="ru-RU" sz="2000" dirty="0" smtClean="0">
                <a:latin typeface="Calibri" pitchFamily="34" charset="0"/>
              </a:rPr>
              <a:t>web-сайт, как и всякая публикация может привлечь себе внимание лишь в том случае, если он имеет привлекательное внешнее о</a:t>
            </a:r>
            <a:r>
              <a:rPr lang="ru-RU" sz="2000" dirty="0" smtClean="0">
                <a:latin typeface="Calibri" pitchFamily="34" charset="0"/>
              </a:rPr>
              <a:t>формление</a:t>
            </a:r>
            <a:r>
              <a:rPr lang="ru-RU" sz="2000" dirty="0" smtClean="0">
                <a:latin typeface="Calibri" pitchFamily="34" charset="0"/>
              </a:rPr>
              <a:t>. Нередко разработчики web-сайтов уделяют гораздо большее внимание внешнему оформлению страницы, чем содержанию. </a:t>
            </a:r>
            <a:r>
              <a:rPr lang="ru-RU" sz="2000" dirty="0" smtClean="0">
                <a:latin typeface="Calibri" pitchFamily="34" charset="0"/>
              </a:rPr>
              <a:t>	Оформление </a:t>
            </a:r>
            <a:r>
              <a:rPr lang="ru-RU" sz="2000" dirty="0" smtClean="0">
                <a:latin typeface="Calibri" pitchFamily="34" charset="0"/>
              </a:rPr>
              <a:t>страниц становится своеобразным видом прикладного искусства. У него даже появилось свое  название – </a:t>
            </a:r>
            <a:r>
              <a:rPr lang="ru-RU" sz="2000" b="1" dirty="0" smtClean="0">
                <a:latin typeface="Calibri" pitchFamily="34" charset="0"/>
              </a:rPr>
              <a:t>web-дизайн</a:t>
            </a:r>
            <a:r>
              <a:rPr lang="ru-RU" sz="2000" dirty="0" smtClean="0">
                <a:latin typeface="Calibri" pitchFamily="34" charset="0"/>
              </a:rPr>
              <a:t>. Однако каким бы хорошим web-художником вы не стали, соблюдайте золотое правило: </a:t>
            </a:r>
            <a:endParaRPr lang="ru-RU" sz="2000" dirty="0" smtClean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вам нечего сказать миру, не стоит засорять сеть!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pPr algn="ctr"/>
            <a:r>
              <a:rPr lang="ru-RU" sz="2000" dirty="0" smtClean="0">
                <a:latin typeface="Calibri" pitchFamily="34" charset="0"/>
              </a:rPr>
              <a:t>Если </a:t>
            </a:r>
            <a:r>
              <a:rPr lang="ru-RU" sz="2000" dirty="0" smtClean="0">
                <a:latin typeface="Calibri" pitchFamily="34" charset="0"/>
              </a:rPr>
              <a:t>вы все-таки решили публиковаться в Интернете, то следует разобраться – </a:t>
            </a:r>
            <a:r>
              <a:rPr lang="ru-RU" sz="2000" i="1" dirty="0" smtClean="0">
                <a:latin typeface="Calibri" pitchFamily="34" charset="0"/>
              </a:rPr>
              <a:t>как и какими средствами создаются web-страницы?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709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способ. </a:t>
            </a:r>
            <a:r>
              <a:rPr lang="ru-RU" sz="2800" b="1" dirty="0" smtClean="0"/>
              <a:t>С помощью </a:t>
            </a:r>
            <a:r>
              <a:rPr lang="ru-RU" sz="2800" b="1" dirty="0" smtClean="0"/>
              <a:t>текстовых редакторов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85725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Как </a:t>
            </a:r>
            <a:r>
              <a:rPr lang="ru-RU" sz="2800" dirty="0" smtClean="0"/>
              <a:t>известно, текстовые файлы создаются с помощью простых текстовых редакторов. Таким редактором в операционной системе </a:t>
            </a:r>
            <a:r>
              <a:rPr lang="ru-RU" sz="2800" dirty="0" err="1" smtClean="0"/>
              <a:t>Windows</a:t>
            </a:r>
            <a:r>
              <a:rPr lang="ru-RU" sz="2800" dirty="0" smtClean="0"/>
              <a:t> является «</a:t>
            </a:r>
            <a:r>
              <a:rPr lang="ru-RU" sz="2800" i="1" dirty="0" smtClean="0"/>
              <a:t>Блокнот</a:t>
            </a:r>
            <a:r>
              <a:rPr lang="ru-RU" sz="2800" dirty="0" smtClean="0"/>
              <a:t>».</a:t>
            </a:r>
            <a:r>
              <a:rPr lang="ru-RU" sz="2800" b="1" dirty="0" smtClean="0"/>
              <a:t> </a:t>
            </a:r>
            <a:r>
              <a:rPr lang="ru-RU" sz="2800" dirty="0" smtClean="0"/>
              <a:t>Но чтобы создавать сайты в </a:t>
            </a:r>
            <a:r>
              <a:rPr lang="ru-RU" sz="2800" i="1" dirty="0" smtClean="0"/>
              <a:t>Блокноте</a:t>
            </a:r>
            <a:r>
              <a:rPr lang="ru-RU" sz="2800" dirty="0" smtClean="0"/>
              <a:t>, требуется знание языка НТМL. </a:t>
            </a:r>
            <a:endParaRPr lang="ru-RU" sz="2800" dirty="0"/>
          </a:p>
        </p:txBody>
      </p:sp>
      <p:pic>
        <p:nvPicPr>
          <p:cNvPr id="1026" name="Picture 2" descr="http://abc.vvsu.ru/Books/ebooks_iskt/%DD%EB%E5%EA%F2%F0%EE%ED%ED%FB%E5%F3%F7%E5%E1%ED%E8%EA%E8/%CF%F0%EE%E3%F0%E0%EC%EC%E8%F0%EE%E2%E0%ED%E8%E5%20%E4%EB%FF%20%C8%ED%F2%E5%F0%ED%E5%F2/FrontPage%202002/Chapter%2018/18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86190"/>
            <a:ext cx="4171062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929066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Это </a:t>
            </a:r>
            <a:r>
              <a:rPr lang="ru-RU" sz="2800" dirty="0" smtClean="0"/>
              <a:t>наиболее сложный способ Web-дизайна. Фактически он сводится к программированию на языке НТМL. Поэтому используем </a:t>
            </a:r>
            <a:r>
              <a:rPr lang="ru-RU" sz="2800" dirty="0" err="1" smtClean="0"/>
              <a:t>Word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642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 способ. </a:t>
            </a:r>
            <a:r>
              <a:rPr lang="ru-RU" sz="2800" b="1" dirty="0" smtClean="0"/>
              <a:t>НТМ</a:t>
            </a:r>
            <a:r>
              <a:rPr lang="en-US" sz="2800" b="1" dirty="0" smtClean="0"/>
              <a:t>L-</a:t>
            </a:r>
            <a:r>
              <a:rPr lang="ru-RU" sz="2800" b="1" dirty="0" smtClean="0"/>
              <a:t>редакторы </a:t>
            </a:r>
            <a:r>
              <a:rPr lang="ru-RU" sz="2800" b="1" dirty="0" smtClean="0"/>
              <a:t>встроенные.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85011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/>
              <a:t>	</a:t>
            </a:r>
            <a:r>
              <a:rPr lang="ru-RU" sz="4000" dirty="0" smtClean="0"/>
              <a:t> Работа с ними не требует знаний языка НТМL. Такие редакторы входят в состав популярных браузеров: </a:t>
            </a:r>
            <a:r>
              <a:rPr lang="ru-RU" sz="4000" dirty="0" err="1" smtClean="0"/>
              <a:t>FrontPage</a:t>
            </a:r>
            <a:r>
              <a:rPr lang="ru-RU" sz="4000" dirty="0" smtClean="0"/>
              <a:t> </a:t>
            </a:r>
            <a:r>
              <a:rPr lang="ru-RU" sz="4000" dirty="0" err="1" smtClean="0"/>
              <a:t>Express</a:t>
            </a:r>
            <a:r>
              <a:rPr lang="ru-RU" sz="4000" dirty="0" smtClean="0"/>
              <a:t> входит в  MS </a:t>
            </a:r>
            <a:r>
              <a:rPr lang="ru-RU" sz="4000" dirty="0" err="1" smtClean="0"/>
              <a:t>Internet</a:t>
            </a:r>
            <a:r>
              <a:rPr lang="ru-RU" sz="4000" dirty="0" smtClean="0"/>
              <a:t> </a:t>
            </a:r>
            <a:r>
              <a:rPr lang="ru-RU" sz="4000" dirty="0" err="1" smtClean="0"/>
              <a:t>Explorer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6720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</a:rPr>
              <a:t> способ. 	</a:t>
            </a:r>
            <a:r>
              <a:rPr lang="ru-RU" sz="2800" b="1" dirty="0" smtClean="0"/>
              <a:t>Мощные </a:t>
            </a:r>
            <a:r>
              <a:rPr lang="ru-RU" sz="2800" b="1" dirty="0" smtClean="0"/>
              <a:t>отдельные системы </a:t>
            </a:r>
            <a:endParaRPr lang="ru-RU" sz="2800" b="1" dirty="0" smtClean="0"/>
          </a:p>
          <a:p>
            <a:r>
              <a:rPr lang="ru-RU" sz="2800" b="1" dirty="0" smtClean="0"/>
              <a:t>	</a:t>
            </a:r>
            <a:r>
              <a:rPr lang="ru-RU" sz="2800" b="1" dirty="0" smtClean="0"/>
              <a:t>	разработки </a:t>
            </a:r>
            <a:r>
              <a:rPr lang="ru-RU" sz="2800" b="1" dirty="0" smtClean="0"/>
              <a:t>Web-сайтов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45" y="2357430"/>
            <a:ext cx="461182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hi-learning.ob.tc/images/frontpagebox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14554"/>
            <a:ext cx="3154345" cy="39184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517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 способ. 	</a:t>
            </a:r>
            <a:r>
              <a:rPr lang="ru-RU" sz="2800" b="1" dirty="0" smtClean="0"/>
              <a:t>Конструктор сайтов.</a:t>
            </a:r>
            <a:endParaRPr lang="ru-RU" sz="28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928802"/>
            <a:ext cx="3083551" cy="18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928802"/>
            <a:ext cx="2928958" cy="18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928803"/>
            <a:ext cx="2643206" cy="18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7" y="4071942"/>
            <a:ext cx="3100303" cy="184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000504"/>
            <a:ext cx="29675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857628"/>
            <a:ext cx="34425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643050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Главная страница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7148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Рассмотрим создание </a:t>
            </a:r>
            <a:r>
              <a:rPr lang="ru-RU" dirty="0" smtClean="0"/>
              <a:t>Web-сайта для небольшой семьи. </a:t>
            </a:r>
            <a:r>
              <a:rPr lang="ru-RU" dirty="0" smtClean="0"/>
              <a:t>Вначале желательно спроектировать всю систему будущего сайта, то есть нарисовать схему, отображающую структуру взаимосвязанных Web-страниц. В нашем случае получится такая схема: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785918" y="2143116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8596" y="2786058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Папина страница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786058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Мамина страница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2786058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786058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сестры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 rot="10800000" flipV="1">
            <a:off x="3500430" y="214311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 rot="16200000" flipH="1">
            <a:off x="5072066" y="214311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86446" y="2143116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28596" y="4286256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 МГУ</a:t>
            </a:r>
          </a:p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www.msu.ru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4286256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 7я</a:t>
            </a:r>
          </a:p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www.7ya.ru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286256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 школы</a:t>
            </a:r>
          </a:p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www.shc.ru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4286256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Братс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www.baby.ru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>
            <a:stCxn id="9" idx="2"/>
            <a:endCxn id="20" idx="0"/>
          </p:cNvCxnSpPr>
          <p:nvPr/>
        </p:nvCxnSpPr>
        <p:spPr>
          <a:xfrm rot="5400000">
            <a:off x="928662" y="392906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  <a:endCxn id="22" idx="0"/>
          </p:cNvCxnSpPr>
          <p:nvPr/>
        </p:nvCxnSpPr>
        <p:spPr>
          <a:xfrm rot="5400000">
            <a:off x="3143240" y="392906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  <a:endCxn id="23" idx="0"/>
          </p:cNvCxnSpPr>
          <p:nvPr/>
        </p:nvCxnSpPr>
        <p:spPr>
          <a:xfrm rot="5400000">
            <a:off x="5357818" y="392906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2" idx="2"/>
            <a:endCxn id="24" idx="0"/>
          </p:cNvCxnSpPr>
          <p:nvPr/>
        </p:nvCxnSpPr>
        <p:spPr>
          <a:xfrm rot="5400000">
            <a:off x="7572396" y="392906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4282" y="5072074"/>
            <a:ext cx="8715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Таким </a:t>
            </a:r>
            <a:r>
              <a:rPr lang="ru-RU" dirty="0" smtClean="0"/>
              <a:t>образом, семейный сайт будет состоять из пяти страниц. Это его внутреннее содержание. Однако с помощью </a:t>
            </a:r>
            <a:r>
              <a:rPr lang="ru-RU" b="1" dirty="0" smtClean="0"/>
              <a:t>гиперссылок</a:t>
            </a:r>
            <a:r>
              <a:rPr lang="ru-RU" dirty="0" smtClean="0"/>
              <a:t> он оказывается связанным с другими сайтами WWW: сайтом МГУ, </a:t>
            </a:r>
            <a:r>
              <a:rPr lang="ru-RU" dirty="0" smtClean="0"/>
              <a:t>7Я, </a:t>
            </a:r>
            <a:r>
              <a:rPr lang="ru-RU" dirty="0" smtClean="0"/>
              <a:t>школы и сайтом с </a:t>
            </a:r>
            <a:r>
              <a:rPr lang="ru-RU" dirty="0" smtClean="0"/>
              <a:t>разнообразной </a:t>
            </a:r>
            <a:r>
              <a:rPr lang="ru-RU" dirty="0" smtClean="0"/>
              <a:t>информацией о </a:t>
            </a:r>
            <a:r>
              <a:rPr lang="ru-RU" dirty="0" smtClean="0"/>
              <a:t>куклах </a:t>
            </a:r>
            <a:r>
              <a:rPr lang="ru-RU" dirty="0" err="1" smtClean="0"/>
              <a:t>Братс</a:t>
            </a:r>
            <a:r>
              <a:rPr lang="ru-RU" dirty="0" smtClean="0"/>
              <a:t>. </a:t>
            </a:r>
            <a:r>
              <a:rPr lang="ru-RU" dirty="0" smtClean="0"/>
              <a:t>Только наличие таких внешних связей делает ваш сайт элементом Всемирной паутины.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 smtClean="0"/>
              <a:t>того как сайт разработан, созданы все файлы, его нужно опубликовать в WWW. </a:t>
            </a: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571604" y="1928802"/>
            <a:ext cx="6072230" cy="267765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Гиперссылка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компьютерное представление данных, в котором могут быть заданы любые связи между объектами различных типов (фрагментами документов, управляющими элементами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 на сервере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6" y="642918"/>
            <a:ext cx="8929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того как сайт разработан, созданы все файлы, его нужно опубликовать в WWW. 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b="1" dirty="0" smtClean="0"/>
              <a:t>Опубликовать Web-сайт — это значит разместить его на Web-сервере.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Эта процедура делается по согласованию с провайдером Интернет-услуг, от которого пользователь должен получить следующие сведения:</a:t>
            </a:r>
          </a:p>
          <a:p>
            <a:pPr algn="just"/>
            <a:r>
              <a:rPr lang="ru-RU" dirty="0" smtClean="0"/>
              <a:t>- URL-адрес сервера, на котором будет размещен сайт;</a:t>
            </a:r>
          </a:p>
          <a:p>
            <a:pPr algn="just"/>
            <a:r>
              <a:rPr lang="ru-RU" dirty="0" smtClean="0"/>
              <a:t>- имя пользователя и пароль для доступа к серверу (обычно они те же, что и для подключения к Интернету);</a:t>
            </a:r>
          </a:p>
          <a:p>
            <a:pPr algn="just"/>
            <a:r>
              <a:rPr lang="ru-RU" dirty="0" smtClean="0"/>
              <a:t>- имя каталога сервера для размещения вашего сайта.</a:t>
            </a:r>
          </a:p>
          <a:p>
            <a:pPr algn="just"/>
            <a:r>
              <a:rPr lang="ru-RU" dirty="0" smtClean="0"/>
              <a:t>Обычно провайдер инструктирует пользователя о том, как можно осуществить публикацию. Для этих целей можно использовать средств браузера, FTP-клиенты, а также специальные программные средства для публикации Web-страниц.</a:t>
            </a:r>
          </a:p>
          <a:p>
            <a:endParaRPr lang="ru-RU" dirty="0"/>
          </a:p>
        </p:txBody>
      </p:sp>
      <p:pic>
        <p:nvPicPr>
          <p:cNvPr id="21506" name="Picture 2" descr="C:\DOCUME~1\Admin\LOCALS~1\Temp\SNAGHTML12358c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29132"/>
            <a:ext cx="4203230" cy="2357430"/>
          </a:xfrm>
          <a:prstGeom prst="rect">
            <a:avLst/>
          </a:prstGeom>
          <a:noFill/>
        </p:spPr>
      </p:pic>
      <p:pic>
        <p:nvPicPr>
          <p:cNvPr id="21508" name="Picture 4" descr="C:\DOCUME~1\Admin\LOCALS~1\Temp\SNAGHTML1269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4469478"/>
            <a:ext cx="2696213" cy="23885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понимается под публикацией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цели может преследовать автор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каких программных средств можно создавать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роль гиперссылок на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страницах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Предложите ряд тем для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сайтов, которые бы, с вашей точки зрения, могли иметь общественный интерес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313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Публикации в интернете</vt:lpstr>
      <vt:lpstr>Способы создания Web-страниц</vt:lpstr>
      <vt:lpstr>Способы создания Web-страниц</vt:lpstr>
      <vt:lpstr>Способы создания Web-страниц</vt:lpstr>
      <vt:lpstr>Способы создания Web-страниц</vt:lpstr>
      <vt:lpstr>Проектирование Web-сайта</vt:lpstr>
      <vt:lpstr>Размещение Web-сайта на сервере</vt:lpstr>
      <vt:lpstr>Вопросы и задания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folomkin</cp:lastModifiedBy>
  <cp:revision>35</cp:revision>
  <dcterms:created xsi:type="dcterms:W3CDTF">2010-10-20T17:44:31Z</dcterms:created>
  <dcterms:modified xsi:type="dcterms:W3CDTF">2011-10-19T20:45:52Z</dcterms:modified>
</cp:coreProperties>
</file>