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80" r:id="rId8"/>
    <p:sldId id="279" r:id="rId9"/>
    <p:sldId id="278" r:id="rId10"/>
    <p:sldId id="265" r:id="rId11"/>
    <p:sldId id="281" r:id="rId12"/>
    <p:sldId id="282" r:id="rId13"/>
    <p:sldId id="268" r:id="rId14"/>
    <p:sldId id="283" r:id="rId15"/>
    <p:sldId id="284" r:id="rId16"/>
    <p:sldId id="270"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ACDD5B1B-6CC2-437C-84C0-8704DB5D05EF}"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ACDD5B1B-6CC2-437C-84C0-8704DB5D05EF}"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A1D2E17-60C6-418A-A461-FDA48CE394A8}" type="datetimeFigureOut">
              <a:rPr lang="ru-RU" smtClean="0"/>
              <a:pPr/>
              <a:t>17.12.2020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DD5B1B-6CC2-437C-84C0-8704DB5D05E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A1D2E17-60C6-418A-A461-FDA48CE394A8}" type="datetimeFigureOut">
              <a:rPr lang="ru-RU" smtClean="0"/>
              <a:pPr/>
              <a:t>17.12.2020</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CDD5B1B-6CC2-437C-84C0-8704DB5D05EF}"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azbyka.ru/days/assets/upload/image/img_icons_3648.j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azbyka.ru/days/assets/upload/image/fr.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vidania.ru/citymoscow.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uglmus.ru/publics/ikons_A.Nevskiy/" TargetMode="External"/><Relationship Id="rId2" Type="http://schemas.openxmlformats.org/officeDocument/2006/relationships/hyperlink" Target="https://pravoslavie.wiki/ikona-svjatogo-aleksandra-nevskogo.html" TargetMode="External"/><Relationship Id="rId1" Type="http://schemas.openxmlformats.org/officeDocument/2006/relationships/slideLayout" Target="../slideLayouts/slideLayout2.xml"/><Relationship Id="rId5" Type="http://schemas.openxmlformats.org/officeDocument/2006/relationships/hyperlink" Target="https://foma.ru/" TargetMode="External"/><Relationship Id="rId4" Type="http://schemas.openxmlformats.org/officeDocument/2006/relationships/hyperlink" Target="https://azbyka.ru/days/p-ob-ikonopisnyh-izobrazhenijah-sv-aleksandra-nevskog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dirty="0"/>
          </a:p>
        </p:txBody>
      </p:sp>
      <p:sp>
        <p:nvSpPr>
          <p:cNvPr id="6" name="Текст 5"/>
          <p:cNvSpPr>
            <a:spLocks noGrp="1"/>
          </p:cNvSpPr>
          <p:nvPr>
            <p:ph type="body" idx="2"/>
          </p:nvPr>
        </p:nvSpPr>
        <p:spPr/>
        <p:txBody>
          <a:bodyPr/>
          <a:lstStyle/>
          <a:p>
            <a:endParaRPr lang="ru-RU" dirty="0"/>
          </a:p>
        </p:txBody>
      </p:sp>
      <p:sp>
        <p:nvSpPr>
          <p:cNvPr id="5" name="Содержимое 4"/>
          <p:cNvSpPr>
            <a:spLocks noGrp="1"/>
          </p:cNvSpPr>
          <p:nvPr>
            <p:ph sz="half" idx="1"/>
          </p:nvPr>
        </p:nvSpPr>
        <p:spPr>
          <a:xfrm>
            <a:off x="3995936" y="260648"/>
            <a:ext cx="4690864" cy="5853113"/>
          </a:xfrm>
        </p:spPr>
        <p:txBody>
          <a:bodyPr>
            <a:normAutofit fontScale="92500"/>
          </a:bodyPr>
          <a:lstStyle/>
          <a:p>
            <a:r>
              <a:rPr lang="ru-RU" b="1" i="1" dirty="0" smtClean="0">
                <a:solidFill>
                  <a:srgbClr val="C00000"/>
                </a:solidFill>
                <a:latin typeface="Arial Black" panose="020B0A04020102020204" pitchFamily="34" charset="0"/>
              </a:rPr>
              <a:t>«Александр Невский: </a:t>
            </a:r>
            <a:br>
              <a:rPr lang="ru-RU" b="1" i="1" dirty="0" smtClean="0">
                <a:solidFill>
                  <a:srgbClr val="C00000"/>
                </a:solidFill>
                <a:latin typeface="Arial Black" panose="020B0A04020102020204" pitchFamily="34" charset="0"/>
              </a:rPr>
            </a:br>
            <a:r>
              <a:rPr lang="ru-RU" b="1" i="1" dirty="0" smtClean="0">
                <a:solidFill>
                  <a:srgbClr val="C00000"/>
                </a:solidFill>
                <a:latin typeface="Arial Black" panose="020B0A04020102020204" pitchFamily="34" charset="0"/>
              </a:rPr>
              <a:t>воин и дипломат»</a:t>
            </a:r>
          </a:p>
          <a:p>
            <a:endParaRPr lang="ru-RU" b="1" i="1" dirty="0">
              <a:solidFill>
                <a:srgbClr val="C00000"/>
              </a:solidFill>
              <a:latin typeface="Arial Black" panose="020B0A04020102020204" pitchFamily="34" charset="0"/>
            </a:endParaRPr>
          </a:p>
          <a:p>
            <a:r>
              <a:rPr lang="ru-RU" b="1" dirty="0" smtClean="0">
                <a:solidFill>
                  <a:srgbClr val="002060"/>
                </a:solidFill>
                <a:latin typeface="Arial Black" panose="020B0A04020102020204" pitchFamily="34" charset="0"/>
              </a:rPr>
              <a:t>общешкольный проект </a:t>
            </a:r>
          </a:p>
          <a:p>
            <a:pPr algn="r"/>
            <a:endParaRPr lang="ru-RU" b="1" dirty="0">
              <a:solidFill>
                <a:srgbClr val="002060"/>
              </a:solidFill>
              <a:latin typeface="Arial Black" panose="020B0A04020102020204" pitchFamily="34" charset="0"/>
            </a:endParaRPr>
          </a:p>
          <a:p>
            <a:pPr algn="r"/>
            <a:r>
              <a:rPr lang="ru-RU" sz="2000" b="1" dirty="0" smtClean="0">
                <a:solidFill>
                  <a:srgbClr val="002060"/>
                </a:solidFill>
                <a:latin typeface="Arial Black" panose="020B0A04020102020204" pitchFamily="34" charset="0"/>
              </a:rPr>
              <a:t>Мини – проект «</a:t>
            </a:r>
            <a:r>
              <a:rPr lang="ru-RU" sz="2400" b="1" i="1" dirty="0" smtClean="0">
                <a:solidFill>
                  <a:srgbClr val="002060"/>
                </a:solidFill>
              </a:rPr>
              <a:t>Как изображают Александра Невского на иконах и почему?»</a:t>
            </a:r>
            <a:endParaRPr lang="ru-RU" sz="2200" b="1" dirty="0" smtClean="0">
              <a:solidFill>
                <a:srgbClr val="002060"/>
              </a:solidFill>
              <a:latin typeface="Arial Black" panose="020B0A04020102020204" pitchFamily="34" charset="0"/>
            </a:endParaRPr>
          </a:p>
          <a:p>
            <a:endParaRPr lang="ru-RU" b="1" i="1" dirty="0">
              <a:solidFill>
                <a:srgbClr val="002060"/>
              </a:solidFill>
              <a:latin typeface="Arial Black" panose="020B0A04020102020204" pitchFamily="34" charset="0"/>
            </a:endParaRPr>
          </a:p>
          <a:p>
            <a:endParaRPr lang="ru-RU" b="1" i="1" dirty="0" smtClean="0">
              <a:solidFill>
                <a:srgbClr val="002060"/>
              </a:solidFill>
              <a:latin typeface="Arial Black" panose="020B0A04020102020204" pitchFamily="34" charset="0"/>
            </a:endParaRPr>
          </a:p>
          <a:p>
            <a:pPr algn="r"/>
            <a:r>
              <a:rPr lang="ru-RU" sz="1800" b="1" dirty="0" smtClean="0">
                <a:solidFill>
                  <a:srgbClr val="002060"/>
                </a:solidFill>
              </a:rPr>
              <a:t>Выполнил Евстропов Степан 7б класс</a:t>
            </a:r>
            <a:endParaRPr lang="ru-RU" sz="2100" b="1" dirty="0">
              <a:solidFill>
                <a:srgbClr val="002060"/>
              </a:solidFill>
            </a:endParaRPr>
          </a:p>
          <a:p>
            <a:r>
              <a:rPr lang="ru-RU" b="1" i="1" dirty="0" smtClean="0">
                <a:solidFill>
                  <a:srgbClr val="C00000"/>
                </a:solidFill>
                <a:latin typeface="Arial Black" panose="020B0A04020102020204" pitchFamily="34" charset="0"/>
              </a:rPr>
              <a:t/>
            </a:r>
            <a:br>
              <a:rPr lang="ru-RU" b="1" i="1" dirty="0" smtClean="0">
                <a:solidFill>
                  <a:srgbClr val="C00000"/>
                </a:solidFill>
                <a:latin typeface="Arial Black" panose="020B0A04020102020204" pitchFamily="34" charset="0"/>
              </a:rPr>
            </a:br>
            <a:endParaRPr lang="ru-RU" dirty="0"/>
          </a:p>
        </p:txBody>
      </p:sp>
      <p:pic>
        <p:nvPicPr>
          <p:cNvPr id="7" name="Picture 2" descr="Почему для нас сегодня важен Александр Невский — Российская газет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981" y="236482"/>
            <a:ext cx="3534633" cy="65299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539552" y="548680"/>
            <a:ext cx="7509520" cy="936104"/>
          </a:xfrm>
        </p:spPr>
        <p:txBody>
          <a:bodyPr>
            <a:normAutofit fontScale="90000"/>
          </a:bodyPr>
          <a:lstStyle/>
          <a:p>
            <a:r>
              <a:rPr lang="ru-RU" sz="2200" dirty="0"/>
              <a:t>Св. Александр Невский с житием</a:t>
            </a:r>
            <a:r>
              <a:rPr lang="ru-RU" sz="4000" dirty="0"/>
              <a:t>.</a:t>
            </a:r>
            <a:br>
              <a:rPr lang="ru-RU" sz="4000" dirty="0"/>
            </a:br>
            <a:r>
              <a:rPr lang="ru-RU" sz="2200" dirty="0"/>
              <a:t>Икона начала XVII в. Храм Покрова</a:t>
            </a:r>
            <a:br>
              <a:rPr lang="ru-RU" sz="2200" dirty="0"/>
            </a:br>
            <a:r>
              <a:rPr lang="ru-RU" sz="2200" dirty="0"/>
              <a:t>на рву (Василия Блаженного). Москва.</a:t>
            </a:r>
            <a:r>
              <a:rPr lang="ru-RU" dirty="0"/>
              <a:t/>
            </a:r>
            <a:br>
              <a:rPr lang="ru-RU" dirty="0"/>
            </a:br>
            <a:endParaRPr lang="ru-RU" dirty="0"/>
          </a:p>
        </p:txBody>
      </p:sp>
      <p:pic>
        <p:nvPicPr>
          <p:cNvPr id="9" name="Содержимое 8" descr="Св. Александр Невский икона с житием."/>
          <p:cNvPicPr>
            <a:picLocks noGrp="1"/>
          </p:cNvPicPr>
          <p:nvPr>
            <p:ph idx="1"/>
          </p:nvPr>
        </p:nvPicPr>
        <p:blipFill>
          <a:blip r:embed="rId2" cstate="print"/>
          <a:stretch>
            <a:fillRect/>
          </a:stretch>
        </p:blipFill>
        <p:spPr bwMode="auto">
          <a:xfrm>
            <a:off x="2635619" y="1600200"/>
            <a:ext cx="3872762" cy="47085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Autofit/>
          </a:bodyPr>
          <a:lstStyle/>
          <a:p>
            <a:r>
              <a:rPr lang="ru-RU" sz="1400" dirty="0" smtClean="0"/>
              <a:t>Св. кн. Александр со Спасителем, «Владимирской», </a:t>
            </a:r>
            <a:r>
              <a:rPr lang="ru-RU" sz="1400" dirty="0" err="1" smtClean="0"/>
              <a:t>свт</a:t>
            </a:r>
            <a:r>
              <a:rPr lang="ru-RU" sz="1400" dirty="0" smtClean="0"/>
              <a:t>. Николаем и </a:t>
            </a:r>
            <a:r>
              <a:rPr lang="ru-RU" sz="1400" dirty="0" err="1" smtClean="0"/>
              <a:t>мч</a:t>
            </a:r>
            <a:r>
              <a:rPr lang="ru-RU" sz="1400" dirty="0" smtClean="0"/>
              <a:t>. Александрой Римской. Икона. Ярославль. 1898 г.</a:t>
            </a:r>
            <a:br>
              <a:rPr lang="ru-RU" sz="1400" dirty="0" smtClean="0"/>
            </a:br>
            <a:endParaRPr lang="ru-RU" sz="1400" dirty="0"/>
          </a:p>
        </p:txBody>
      </p:sp>
      <p:sp>
        <p:nvSpPr>
          <p:cNvPr id="9" name="Текст 8"/>
          <p:cNvSpPr>
            <a:spLocks noGrp="1"/>
          </p:cNvSpPr>
          <p:nvPr>
            <p:ph type="body" idx="2"/>
          </p:nvPr>
        </p:nvSpPr>
        <p:spPr/>
        <p:txBody>
          <a:bodyPr/>
          <a:lstStyle/>
          <a:p>
            <a:endParaRPr lang="ru-RU" dirty="0"/>
          </a:p>
        </p:txBody>
      </p:sp>
      <p:sp>
        <p:nvSpPr>
          <p:cNvPr id="8" name="Содержимое 7"/>
          <p:cNvSpPr>
            <a:spLocks noGrp="1"/>
          </p:cNvSpPr>
          <p:nvPr>
            <p:ph sz="half" idx="1"/>
          </p:nvPr>
        </p:nvSpPr>
        <p:spPr/>
        <p:txBody>
          <a:bodyPr>
            <a:normAutofit fontScale="85000" lnSpcReduction="20000"/>
          </a:bodyPr>
          <a:lstStyle/>
          <a:p>
            <a:r>
              <a:rPr lang="ru-RU" dirty="0" smtClean="0"/>
              <a:t>Долго и с особым интересом можно рассматривать житийные иконы – это словно экскурсия в век ХIII.  </a:t>
            </a:r>
          </a:p>
          <a:p>
            <a:r>
              <a:rPr lang="ru-RU" dirty="0" smtClean="0"/>
              <a:t>На одной из них, написанной в ХIХ веке, над сценами невской битвы возвышается  фигура князя уже в схиме – она является центром композиции. Взгляд князя устремлен к восседающему на облаках в левой части иконы Иисусу Христу. Господь держит в руках Евангелие, персты благословляют князя. А на водах корабли, словно игрушечные, и разворачивается нешуточная баталия, и </a:t>
            </a:r>
            <a:r>
              <a:rPr lang="ru-RU" dirty="0" err="1" smtClean="0"/>
              <a:t>русичи</a:t>
            </a:r>
            <a:r>
              <a:rPr lang="ru-RU" dirty="0" smtClean="0"/>
              <a:t> уже устремились в атаку, а Ангел парит над всеми с венцом в руках, а венец сей предназначен павшим воинам… Дух захватывает от величия…  </a:t>
            </a:r>
          </a:p>
          <a:p>
            <a:endParaRPr lang="ru-RU" dirty="0"/>
          </a:p>
        </p:txBody>
      </p:sp>
      <p:pic>
        <p:nvPicPr>
          <p:cNvPr id="11" name="Содержимое 11" descr="Св. кн. Александр со Спасителем"/>
          <p:cNvPicPr>
            <a:picLocks noGrp="1"/>
          </p:cNvPicPr>
          <p:nvPr>
            <p:ph sz="quarter" idx="2"/>
          </p:nvPr>
        </p:nvPicPr>
        <p:blipFill>
          <a:blip r:embed="rId2" cstate="print"/>
          <a:srcRect/>
          <a:stretch>
            <a:fillRect/>
          </a:stretch>
        </p:blipFill>
        <p:spPr bwMode="auto">
          <a:xfrm>
            <a:off x="395536" y="1340768"/>
            <a:ext cx="3096344" cy="4752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fontScale="90000"/>
          </a:bodyPr>
          <a:lstStyle/>
          <a:p>
            <a:r>
              <a:rPr lang="ru-RU" sz="4400" dirty="0" smtClean="0">
                <a:solidFill>
                  <a:srgbClr val="002060"/>
                </a:solidFill>
              </a:rPr>
              <a:t>Икона «Александр Невский» из собрания </a:t>
            </a:r>
            <a:r>
              <a:rPr lang="ru-RU" sz="4400" dirty="0" err="1" smtClean="0">
                <a:solidFill>
                  <a:srgbClr val="002060"/>
                </a:solidFill>
              </a:rPr>
              <a:t>Угличского</a:t>
            </a:r>
            <a:r>
              <a:rPr lang="ru-RU" sz="4400" dirty="0" smtClean="0">
                <a:solidFill>
                  <a:srgbClr val="002060"/>
                </a:solidFill>
              </a:rPr>
              <a:t> музея</a:t>
            </a:r>
            <a:endParaRPr lang="ru-RU" dirty="0"/>
          </a:p>
        </p:txBody>
      </p:sp>
      <p:sp>
        <p:nvSpPr>
          <p:cNvPr id="8" name="Содержимое 7"/>
          <p:cNvSpPr>
            <a:spLocks noGrp="1"/>
          </p:cNvSpPr>
          <p:nvPr>
            <p:ph sz="half" idx="1"/>
          </p:nvPr>
        </p:nvSpPr>
        <p:spPr/>
        <p:txBody>
          <a:bodyPr>
            <a:normAutofit fontScale="70000" lnSpcReduction="20000"/>
          </a:bodyPr>
          <a:lstStyle/>
          <a:p>
            <a:r>
              <a:rPr lang="ru-RU" dirty="0" smtClean="0"/>
              <a:t> В собрании </a:t>
            </a:r>
            <a:r>
              <a:rPr lang="ru-RU" dirty="0" err="1" smtClean="0"/>
              <a:t>Угличского</a:t>
            </a:r>
            <a:r>
              <a:rPr lang="ru-RU" dirty="0" smtClean="0"/>
              <a:t> музея, в коллекции «Древнерусская живопись» среди памятников различных периодов и стилей находится икона «Александр Невский», датированная началом ХХ века. Икона большого формата, 165,5х89 см, прямоугольная с полуциркульным завершением, выполненная в технике масляной живописи (1). Золоченый фон с тиснеными орнаментами, академический стиль письма характерны для иконописи второй половины XIX – начала ХХ веков. </a:t>
            </a:r>
          </a:p>
          <a:p>
            <a:endParaRPr lang="ru-RU" dirty="0"/>
          </a:p>
        </p:txBody>
      </p:sp>
      <p:pic>
        <p:nvPicPr>
          <p:cNvPr id="10" name="Содержимое 6" descr="Ikona_Al._Nevskiy..jpg"/>
          <p:cNvPicPr>
            <a:picLocks noGrp="1"/>
          </p:cNvPicPr>
          <p:nvPr>
            <p:ph sz="half" idx="2"/>
          </p:nvPr>
        </p:nvPicPr>
        <p:blipFill>
          <a:blip r:embed="rId2" cstate="print"/>
          <a:stretch>
            <a:fillRect/>
          </a:stretch>
        </p:blipFill>
        <p:spPr>
          <a:xfrm>
            <a:off x="4644008" y="1600200"/>
            <a:ext cx="3816423" cy="47091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Об иконописных изображениях св. Александра Невского.</a:t>
            </a:r>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a:xfrm>
            <a:off x="4645025" y="1535113"/>
            <a:ext cx="4041775" cy="93687"/>
          </a:xfrm>
        </p:spPr>
        <p:txBody>
          <a:bodyPr>
            <a:normAutofit fontScale="25000" lnSpcReduction="20000"/>
          </a:bodyPr>
          <a:lstStyle/>
          <a:p>
            <a:endParaRPr lang="ru-RU" dirty="0"/>
          </a:p>
        </p:txBody>
      </p:sp>
      <p:pic>
        <p:nvPicPr>
          <p:cNvPr id="8" name="Содержимое 7" descr="АН в мантии.jpg"/>
          <p:cNvPicPr>
            <a:picLocks noGrp="1" noChangeAspect="1"/>
          </p:cNvPicPr>
          <p:nvPr>
            <p:ph sz="quarter" idx="2"/>
          </p:nvPr>
        </p:nvPicPr>
        <p:blipFill>
          <a:blip r:embed="rId2" cstate="print"/>
          <a:stretch>
            <a:fillRect/>
          </a:stretch>
        </p:blipFill>
        <p:spPr>
          <a:xfrm>
            <a:off x="611560" y="1556793"/>
            <a:ext cx="3816424" cy="4680520"/>
          </a:xfrm>
        </p:spPr>
      </p:pic>
      <p:sp>
        <p:nvSpPr>
          <p:cNvPr id="6" name="Содержимое 5"/>
          <p:cNvSpPr>
            <a:spLocks noGrp="1"/>
          </p:cNvSpPr>
          <p:nvPr>
            <p:ph sz="quarter" idx="4"/>
          </p:nvPr>
        </p:nvSpPr>
        <p:spPr>
          <a:xfrm>
            <a:off x="4645025" y="1556792"/>
            <a:ext cx="4041775" cy="4569371"/>
          </a:xfrm>
        </p:spPr>
        <p:txBody>
          <a:bodyPr>
            <a:normAutofit fontScale="55000" lnSpcReduction="20000"/>
          </a:bodyPr>
          <a:lstStyle/>
          <a:p>
            <a:r>
              <a:rPr lang="ru-RU" sz="2500" dirty="0"/>
              <a:t>Почему святой Александр Невский — в горностаевой мантии</a:t>
            </a:r>
            <a:r>
              <a:rPr lang="ru-RU" sz="2500" dirty="0" smtClean="0"/>
              <a:t>?</a:t>
            </a:r>
            <a:r>
              <a:rPr lang="ru-RU" sz="2500" dirty="0"/>
              <a:t> Действительно, вряд ли святой благоверный князь Александр Невский носил подбитую горностаем мантию. Эта деталь — символическая, она появилась гораздо позднее прославления святого и написания первых икон. Мощи Александра Невского впервые открыли в 1381 году, после Куликовской битвы. Было установлено монастырское празднование. А в середине XVI века состоялось </a:t>
            </a:r>
            <a:r>
              <a:rPr lang="ru-RU" sz="2500" dirty="0" err="1"/>
              <a:t>общецерковное</a:t>
            </a:r>
            <a:r>
              <a:rPr lang="ru-RU" sz="2500" dirty="0"/>
              <a:t> прославление родоначальника московских государей, количество икон и фресок увеличилось</a:t>
            </a:r>
            <a:r>
              <a:rPr lang="ru-RU" sz="2500" dirty="0" smtClean="0"/>
              <a:t>.</a:t>
            </a:r>
            <a:r>
              <a:rPr lang="ru-RU" sz="2500" dirty="0"/>
              <a:t> На иконах допетровской эпохи Александр Невский, принявший перед кончиной схиму, предстает в монашеском чине, в монашеской мантии. Например, в Государственном историческом музее хранится житийный образ XVI века, в центре которого — смиренный князь-схимник. Интересно, что в иконописном подлиннике указано: «сам плечист телом», то есть из молитвенника мы у знаем о физической силе.</a:t>
            </a:r>
          </a:p>
          <a:p>
            <a:endParaRPr lang="ru-RU" dirty="0"/>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fontScale="90000"/>
          </a:bodyPr>
          <a:lstStyle/>
          <a:p>
            <a:r>
              <a:rPr lang="ru-RU" sz="2400" dirty="0" smtClean="0"/>
              <a:t>Икона св. Александра Невского с житием</a:t>
            </a:r>
            <a:br>
              <a:rPr lang="ru-RU" sz="2400" dirty="0" smtClean="0"/>
            </a:br>
            <a:r>
              <a:rPr lang="ru-RU" sz="2400" dirty="0" smtClean="0"/>
              <a:t>Государственный Исторический музей,</a:t>
            </a:r>
            <a:br>
              <a:rPr lang="ru-RU" sz="2400" dirty="0" smtClean="0"/>
            </a:br>
            <a:r>
              <a:rPr lang="ru-RU" sz="2400" dirty="0" smtClean="0"/>
              <a:t>Москва. Кон. XVI в. – </a:t>
            </a:r>
            <a:r>
              <a:rPr lang="ru-RU" sz="2400" dirty="0" err="1" smtClean="0"/>
              <a:t>Нач</a:t>
            </a:r>
            <a:r>
              <a:rPr lang="ru-RU" sz="2400" dirty="0" smtClean="0"/>
              <a:t>. XVII в.</a:t>
            </a:r>
            <a:br>
              <a:rPr lang="ru-RU" sz="2400" dirty="0" smtClean="0"/>
            </a:br>
            <a:endParaRPr lang="ru-RU" sz="2400" dirty="0"/>
          </a:p>
        </p:txBody>
      </p:sp>
      <p:pic>
        <p:nvPicPr>
          <p:cNvPr id="9" name="Содержимое 14" descr="Икона св. Александра Невского с житием">
            <a:hlinkClick r:id="rId2"/>
          </p:cNvPr>
          <p:cNvPicPr>
            <a:picLocks noGrp="1"/>
          </p:cNvPicPr>
          <p:nvPr>
            <p:ph idx="1"/>
          </p:nvPr>
        </p:nvPicPr>
        <p:blipFill>
          <a:blip r:embed="rId3" cstate="print"/>
          <a:srcRect/>
          <a:stretch>
            <a:fillRect/>
          </a:stretch>
        </p:blipFill>
        <p:spPr bwMode="auto">
          <a:xfrm>
            <a:off x="1475656" y="1484784"/>
            <a:ext cx="5760640" cy="4968551"/>
          </a:xfrm>
          <a:prstGeom prst="rect">
            <a:avLst/>
          </a:prstGeom>
          <a:solidFill>
            <a:srgbClr val="FFFFFF">
              <a:shade val="85000"/>
            </a:srgbClr>
          </a:solidFill>
          <a:ln w="88900" cap="sq">
            <a:solidFill>
              <a:srgbClr val="FFFFFF"/>
            </a:solidFill>
            <a:miter lim="800000"/>
          </a:ln>
          <a:effectLst>
            <a:glow rad="228600">
              <a:srgbClr val="FFFF00">
                <a:alpha val="40000"/>
              </a:srgb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dirty="0" smtClean="0"/>
              <a:t>Св. Александр Невский.</a:t>
            </a:r>
            <a:br>
              <a:rPr lang="ru-RU" sz="2400" dirty="0" smtClean="0"/>
            </a:br>
            <a:r>
              <a:rPr lang="ru-RU" sz="2400" dirty="0" smtClean="0"/>
              <a:t>Фреска Архангельского собора</a:t>
            </a:r>
            <a:br>
              <a:rPr lang="ru-RU" sz="2400" dirty="0" smtClean="0"/>
            </a:br>
            <a:r>
              <a:rPr lang="ru-RU" sz="2400" dirty="0" smtClean="0"/>
              <a:t>Московского Кремля. 1666 г.</a:t>
            </a:r>
            <a:br>
              <a:rPr lang="ru-RU" sz="2400" dirty="0" smtClean="0"/>
            </a:br>
            <a:endParaRPr lang="ru-RU" sz="2400" dirty="0"/>
          </a:p>
        </p:txBody>
      </p:sp>
      <p:pic>
        <p:nvPicPr>
          <p:cNvPr id="4" name="Содержимое 15" descr="Св. Александр Невский">
            <a:hlinkClick r:id="rId2"/>
          </p:cNvPr>
          <p:cNvPicPr>
            <a:picLocks noGrp="1"/>
          </p:cNvPicPr>
          <p:nvPr>
            <p:ph idx="1"/>
          </p:nvPr>
        </p:nvPicPr>
        <p:blipFill>
          <a:blip r:embed="rId3" cstate="print"/>
          <a:srcRect/>
          <a:stretch>
            <a:fillRect/>
          </a:stretch>
        </p:blipFill>
        <p:spPr bwMode="auto">
          <a:xfrm>
            <a:off x="2915816" y="1700808"/>
            <a:ext cx="3096344" cy="4392488"/>
          </a:xfrm>
          <a:prstGeom prst="rect">
            <a:avLst/>
          </a:prstGeom>
          <a:solidFill>
            <a:srgbClr val="FFFFFF">
              <a:shade val="85000"/>
            </a:srgbClr>
          </a:solidFill>
          <a:ln w="88900" cap="sq">
            <a:solidFill>
              <a:srgbClr val="FFFFFF"/>
            </a:solidFill>
            <a:miter lim="800000"/>
          </a:ln>
          <a:effectLst>
            <a:glow rad="228600">
              <a:srgbClr val="FFFF00">
                <a:alpha val="40000"/>
              </a:srgbClr>
            </a:glow>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274638"/>
            <a:ext cx="8229600" cy="922114"/>
          </a:xfrm>
        </p:spPr>
        <p:txBody>
          <a:bodyPr>
            <a:normAutofit/>
          </a:bodyPr>
          <a:lstStyle/>
          <a:p>
            <a:r>
              <a:rPr lang="ru-RU" sz="2400" dirty="0" smtClean="0"/>
              <a:t>Покровитель новой столицы России</a:t>
            </a:r>
            <a:endParaRPr lang="ru-RU" sz="2400" dirty="0"/>
          </a:p>
        </p:txBody>
      </p:sp>
      <p:sp>
        <p:nvSpPr>
          <p:cNvPr id="8" name="Содержимое 7"/>
          <p:cNvSpPr>
            <a:spLocks noGrp="1"/>
          </p:cNvSpPr>
          <p:nvPr>
            <p:ph idx="1"/>
          </p:nvPr>
        </p:nvSpPr>
        <p:spPr>
          <a:xfrm>
            <a:off x="457200" y="1268760"/>
            <a:ext cx="8229600" cy="4857403"/>
          </a:xfrm>
        </p:spPr>
        <p:txBody>
          <a:bodyPr>
            <a:normAutofit fontScale="70000" lnSpcReduction="20000"/>
          </a:bodyPr>
          <a:lstStyle/>
          <a:p>
            <a:r>
              <a:rPr lang="ru-RU" dirty="0"/>
              <a:t>В эпоху Петра I глубоко чтимый народом святой стал небесным покрови­телем но­вой сто­ли­цы Рос­сии. Облик схимника... попал под запрет. По инициативе первого российского императора Священный Синод приказал «в монашеской персоне никому отнюдь не писать... а писать образ во одеждах великокняжеских». Исторический момент внес свои изменения в иконографию. Александр Невский изображается с атрибутами уже не царской, а императорской власти. Такие детали, как скипетр, венец, мантия, подбитая горностаем, указывают, что перед нами — могущественный правитель. Александра Невского изображали даже в рыцарских латах. Но эта деталь не прижилась в иконографии, в отличие от доспехов римского образца.</a:t>
            </a:r>
          </a:p>
          <a:p>
            <a:r>
              <a:rPr lang="ru-RU" dirty="0"/>
              <a:t>Прижатая к груди правая рука — характерный жест святого на многих иконах. Он акцентирует наше внимание на том, что святой Александр Невский сочетает в себе черты и мощной фигуры защитника-полководца, и того, кто печалится и молится о земле Русской. В современной иконописи сохраняются все изводы. Выбор при написании иконы зависит от того, какие стороны многогранной личности святого требуется высветить.</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260648"/>
            <a:ext cx="8229600" cy="706090"/>
          </a:xfrm>
        </p:spPr>
        <p:txBody>
          <a:bodyPr>
            <a:normAutofit fontScale="90000"/>
          </a:bodyPr>
          <a:lstStyle/>
          <a:p>
            <a:r>
              <a:rPr lang="ru-RU" b="1" dirty="0">
                <a:solidFill>
                  <a:srgbClr val="002060"/>
                </a:solidFill>
              </a:rPr>
              <a:t>Список наиболее почитаемых </a:t>
            </a:r>
            <a:r>
              <a:rPr lang="ru-RU" b="1" dirty="0" smtClean="0">
                <a:solidFill>
                  <a:srgbClr val="002060"/>
                </a:solidFill>
              </a:rPr>
              <a:t>икон</a:t>
            </a:r>
            <a:endParaRPr lang="ru-RU" dirty="0"/>
          </a:p>
        </p:txBody>
      </p:sp>
      <p:sp>
        <p:nvSpPr>
          <p:cNvPr id="5" name="Содержимое 4"/>
          <p:cNvSpPr>
            <a:spLocks noGrp="1"/>
          </p:cNvSpPr>
          <p:nvPr>
            <p:ph idx="1"/>
          </p:nvPr>
        </p:nvSpPr>
        <p:spPr>
          <a:xfrm>
            <a:off x="457200" y="1268760"/>
            <a:ext cx="8229600" cy="4857403"/>
          </a:xfrm>
        </p:spPr>
        <p:txBody>
          <a:bodyPr>
            <a:normAutofit/>
          </a:bodyPr>
          <a:lstStyle/>
          <a:p>
            <a:pPr lvl="0"/>
            <a:r>
              <a:rPr lang="ru-RU" sz="1400" dirty="0"/>
              <a:t>Преподобные Иоанн (?), Авраамий Ростовский, Александр Невский. Новгород, середина XVI в. НГОМЗ.  </a:t>
            </a:r>
          </a:p>
          <a:p>
            <a:pPr lvl="0"/>
            <a:r>
              <a:rPr lang="ru-RU" sz="1400" dirty="0"/>
              <a:t>Шитый покров на мощи св. Александра Невского. Середина XVII в.  </a:t>
            </a:r>
          </a:p>
          <a:p>
            <a:pPr lvl="0"/>
            <a:r>
              <a:rPr lang="ru-RU" sz="1400" dirty="0"/>
              <a:t>Святой Благоверный князь Александр Невский, Чудотворец. Икона конца XVI в. из Троицкого собора </a:t>
            </a:r>
            <a:r>
              <a:rPr lang="ru-RU" sz="1400" dirty="0" err="1"/>
              <a:t>Ипатьевского</a:t>
            </a:r>
            <a:r>
              <a:rPr lang="ru-RU" sz="1400" dirty="0"/>
              <a:t> монастыря. КГОИАМЗ «</a:t>
            </a:r>
            <a:r>
              <a:rPr lang="ru-RU" sz="1400" dirty="0" err="1"/>
              <a:t>Ипатьевский</a:t>
            </a:r>
            <a:r>
              <a:rPr lang="ru-RU" sz="1400" dirty="0"/>
              <a:t> монастырь». Кострома.  </a:t>
            </a:r>
          </a:p>
          <a:p>
            <a:pPr lvl="0"/>
            <a:r>
              <a:rPr lang="ru-RU" sz="1400" dirty="0"/>
              <a:t>Святой Благоверный князь Александр Невский. Икона из Троицкого собора </a:t>
            </a:r>
            <a:r>
              <a:rPr lang="ru-RU" sz="1400" dirty="0" err="1"/>
              <a:t>Ипатьевского</a:t>
            </a:r>
            <a:r>
              <a:rPr lang="ru-RU" sz="1400" dirty="0"/>
              <a:t> монастыря. </a:t>
            </a:r>
          </a:p>
          <a:p>
            <a:pPr lvl="0"/>
            <a:r>
              <a:rPr lang="ru-RU" sz="1400" dirty="0"/>
              <a:t>Св. Александр Невский с житием. Икона начала XVII в. Храм Покрова на рву (Василия Блаженного). </a:t>
            </a:r>
            <a:r>
              <a:rPr lang="ru-RU" sz="1400" u="sng" dirty="0">
                <a:hlinkClick r:id="rId2"/>
              </a:rPr>
              <a:t>Москва</a:t>
            </a:r>
            <a:r>
              <a:rPr lang="ru-RU" sz="1400" dirty="0"/>
              <a:t>.  </a:t>
            </a:r>
          </a:p>
          <a:p>
            <a:pPr lvl="0"/>
            <a:r>
              <a:rPr lang="ru-RU" sz="1400" dirty="0"/>
              <a:t>Св. Александр Невский. Икона XVII в. из Успенской церкви на </a:t>
            </a:r>
            <a:r>
              <a:rPr lang="ru-RU" sz="1400" dirty="0" err="1"/>
              <a:t>Апухтинке</a:t>
            </a:r>
            <a:r>
              <a:rPr lang="ru-RU" sz="1400" dirty="0"/>
              <a:t>. Москва, ГТГ.  </a:t>
            </a:r>
          </a:p>
          <a:p>
            <a:pPr lvl="0"/>
            <a:r>
              <a:rPr lang="ru-RU" sz="1400" dirty="0"/>
              <a:t>Александр Невский. Икона XVIII в. из дворца </a:t>
            </a:r>
            <a:r>
              <a:rPr lang="ru-RU" sz="1400" dirty="0" err="1"/>
              <a:t>Монплезир</a:t>
            </a:r>
            <a:r>
              <a:rPr lang="ru-RU" sz="1400" dirty="0"/>
              <a:t> в Петергофе. ГРМ.  </a:t>
            </a:r>
          </a:p>
          <a:p>
            <a:pPr lvl="0"/>
            <a:r>
              <a:rPr lang="ru-RU" sz="1400" dirty="0"/>
              <a:t>Св. Александр Невский со сценами Невской битвы. Первая половина XIX в. ГМИР.  </a:t>
            </a:r>
          </a:p>
          <a:p>
            <a:pPr lvl="0"/>
            <a:r>
              <a:rPr lang="ru-RU" sz="1400" dirty="0"/>
              <a:t>Св. Александр Невский в житии. Икона XIX в. Частное собрание.  </a:t>
            </a:r>
          </a:p>
          <a:p>
            <a:pPr lvl="0"/>
            <a:r>
              <a:rPr lang="ru-RU" sz="1400" dirty="0"/>
              <a:t>Св. Александр Невский в схиме. Монахиня </a:t>
            </a:r>
            <a:r>
              <a:rPr lang="ru-RU" sz="1400" dirty="0" err="1"/>
              <a:t>Иулиания</a:t>
            </a:r>
            <a:r>
              <a:rPr lang="ru-RU" sz="1400" dirty="0"/>
              <a:t> (М.Н.Соколова). Икона-таблетка. Сергиев Посад. 1960-1980. Пособие для иконописного кружка МДА.  </a:t>
            </a:r>
          </a:p>
          <a:p>
            <a:pPr lvl="0"/>
            <a:r>
              <a:rPr lang="ru-RU" sz="1400" dirty="0"/>
              <a:t>Св. Александр Невский в княжеских одеждах. Монахиня </a:t>
            </a:r>
            <a:r>
              <a:rPr lang="ru-RU" sz="1400" dirty="0" err="1"/>
              <a:t>Иулиания</a:t>
            </a:r>
            <a:r>
              <a:rPr lang="ru-RU" sz="1400" dirty="0"/>
              <a:t> (М.Н.Соколова). Икона-таблетка. Сергиев Посад. 1960-1980. Пособие для иконописного кружка МДА.  </a:t>
            </a:r>
          </a:p>
          <a:p>
            <a:pPr lvl="0"/>
            <a:r>
              <a:rPr lang="ru-RU" sz="1400" dirty="0"/>
              <a:t>Св. кн. Александр со Спасителем, «Владимирской», </a:t>
            </a:r>
            <a:r>
              <a:rPr lang="ru-RU" sz="1400" dirty="0" err="1"/>
              <a:t>свт</a:t>
            </a:r>
            <a:r>
              <a:rPr lang="ru-RU" sz="1400" dirty="0"/>
              <a:t>. Николаем и </a:t>
            </a:r>
            <a:r>
              <a:rPr lang="ru-RU" sz="1400" dirty="0" err="1"/>
              <a:t>мч</a:t>
            </a:r>
            <a:r>
              <a:rPr lang="ru-RU" sz="1400" dirty="0"/>
              <a:t>. Александрой Римской. Икона. Ярославль. 1898 г.</a:t>
            </a:r>
          </a:p>
          <a:p>
            <a:endParaRPr lang="ru-RU"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blagovernyiy-knyaz-aleksandr-nevskiy-pravlife_ru-2019-300x300.jpg"/>
          <p:cNvPicPr>
            <a:picLocks noGrp="1" noChangeAspect="1"/>
          </p:cNvPicPr>
          <p:nvPr>
            <p:ph idx="1"/>
          </p:nvPr>
        </p:nvPicPr>
        <p:blipFill>
          <a:blip r:embed="rId2" cstate="print"/>
          <a:stretch>
            <a:fillRect/>
          </a:stretch>
        </p:blipFill>
        <p:spPr>
          <a:xfrm>
            <a:off x="971600" y="332656"/>
            <a:ext cx="7560840" cy="5616624"/>
          </a:xfrm>
          <a:prstGeom prst="rect">
            <a:avLst/>
          </a:prstGeom>
          <a:solidFill>
            <a:srgbClr val="FFFFFF">
              <a:shade val="85000"/>
            </a:srgbClr>
          </a:solidFill>
          <a:ln w="190500" cap="rnd">
            <a:solidFill>
              <a:srgbClr val="FFFFFF"/>
            </a:solidFill>
          </a:ln>
          <a:effectLst>
            <a:glow rad="228600">
              <a:schemeClr val="accent2">
                <a:satMod val="175000"/>
                <a:alpha val="40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a:solidFill>
                  <a:srgbClr val="002060"/>
                </a:solidFill>
              </a:rPr>
              <a:t>В чем помогает св. благоверный  кн. Александр Невский</a:t>
            </a:r>
          </a:p>
        </p:txBody>
      </p:sp>
      <p:sp>
        <p:nvSpPr>
          <p:cNvPr id="3" name="Содержимое 2"/>
          <p:cNvSpPr>
            <a:spLocks noGrp="1"/>
          </p:cNvSpPr>
          <p:nvPr>
            <p:ph idx="1"/>
          </p:nvPr>
        </p:nvSpPr>
        <p:spPr/>
        <p:txBody>
          <a:bodyPr/>
          <a:lstStyle/>
          <a:p>
            <a:pPr lvl="0"/>
            <a:r>
              <a:rPr lang="ru-RU" b="1" i="1" dirty="0"/>
              <a:t>издревле просили о помощи в сражениях; </a:t>
            </a:r>
          </a:p>
          <a:p>
            <a:pPr lvl="0"/>
            <a:r>
              <a:rPr lang="ru-RU" b="1" i="1" dirty="0"/>
              <a:t>молились дарование мира; </a:t>
            </a:r>
          </a:p>
          <a:p>
            <a:pPr lvl="0"/>
            <a:r>
              <a:rPr lang="ru-RU" b="1" i="1" dirty="0"/>
              <a:t>о сохранении свободы; </a:t>
            </a:r>
          </a:p>
          <a:p>
            <a:pPr lvl="0"/>
            <a:r>
              <a:rPr lang="ru-RU" b="1" i="1" dirty="0"/>
              <a:t>о вере; </a:t>
            </a:r>
          </a:p>
          <a:p>
            <a:pPr lvl="0"/>
            <a:r>
              <a:rPr lang="ru-RU" b="1" i="1" dirty="0"/>
              <a:t>о всех воинах; </a:t>
            </a:r>
          </a:p>
          <a:p>
            <a:pPr lvl="0"/>
            <a:r>
              <a:rPr lang="ru-RU" b="1" i="1" dirty="0"/>
              <a:t>о воспитании детей в послушании и в любви к Родине.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692696"/>
            <a:ext cx="8229600" cy="1152128"/>
          </a:xfrm>
        </p:spPr>
        <p:txBody>
          <a:bodyPr>
            <a:normAutofit fontScale="90000"/>
          </a:bodyPr>
          <a:lstStyle/>
          <a:p>
            <a:r>
              <a:rPr lang="ru-RU" sz="4000" b="1" i="1" dirty="0" smtClean="0">
                <a:solidFill>
                  <a:srgbClr val="002060"/>
                </a:solidFill>
              </a:rPr>
              <a:t>Как изображают Александра Невского на иконах и почему?</a:t>
            </a:r>
            <a:r>
              <a:rPr lang="ru-RU" sz="3100" b="1" dirty="0" smtClean="0"/>
              <a:t/>
            </a:r>
            <a:br>
              <a:rPr lang="ru-RU" sz="3100" b="1" dirty="0" smtClean="0"/>
            </a:br>
            <a:r>
              <a:rPr lang="ru-RU" sz="3600" b="1" dirty="0" smtClean="0"/>
              <a:t> </a:t>
            </a:r>
            <a:r>
              <a:rPr lang="ru-RU" dirty="0" smtClean="0"/>
              <a:t/>
            </a:r>
            <a:br>
              <a:rPr lang="ru-RU" dirty="0" smtClean="0"/>
            </a:br>
            <a:endParaRPr lang="ru-RU" dirty="0"/>
          </a:p>
        </p:txBody>
      </p:sp>
      <p:pic>
        <p:nvPicPr>
          <p:cNvPr id="7" name="Содержимое 6" descr="Aleksandr-Nevskiy-300x204.jpg"/>
          <p:cNvPicPr>
            <a:picLocks noGrp="1" noChangeAspect="1"/>
          </p:cNvPicPr>
          <p:nvPr>
            <p:ph idx="1"/>
          </p:nvPr>
        </p:nvPicPr>
        <p:blipFill>
          <a:blip r:embed="rId2" cstate="print"/>
          <a:stretch>
            <a:fillRect/>
          </a:stretch>
        </p:blipFill>
        <p:spPr>
          <a:xfrm>
            <a:off x="1187624" y="1700808"/>
            <a:ext cx="7128792" cy="432048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04664"/>
            <a:ext cx="8229600" cy="1012974"/>
          </a:xfrm>
        </p:spPr>
        <p:txBody>
          <a:bodyPr>
            <a:normAutofit fontScale="90000"/>
          </a:bodyPr>
          <a:lstStyle/>
          <a:p>
            <a:r>
              <a:rPr lang="ru-RU" sz="4000" b="1" dirty="0">
                <a:solidFill>
                  <a:srgbClr val="002060"/>
                </a:solidFill>
              </a:rPr>
              <a:t>Почитание и канонизация Александра Невского</a:t>
            </a:r>
            <a:r>
              <a:rPr lang="ru-RU" b="1" dirty="0"/>
              <a:t/>
            </a:r>
            <a:br>
              <a:rPr lang="ru-RU" b="1" dirty="0"/>
            </a:br>
            <a:endParaRPr lang="ru-RU" dirty="0"/>
          </a:p>
        </p:txBody>
      </p:sp>
      <p:sp>
        <p:nvSpPr>
          <p:cNvPr id="5" name="Содержимое 4"/>
          <p:cNvSpPr>
            <a:spLocks noGrp="1"/>
          </p:cNvSpPr>
          <p:nvPr>
            <p:ph idx="1"/>
          </p:nvPr>
        </p:nvSpPr>
        <p:spPr/>
        <p:txBody>
          <a:bodyPr>
            <a:normAutofit fontScale="47500" lnSpcReduction="20000"/>
          </a:bodyPr>
          <a:lstStyle/>
          <a:p>
            <a:r>
              <a:rPr lang="ru-RU" sz="3400" dirty="0"/>
              <a:t>Почитание места погребения князя начинается сразу после кончины. На гробнице Александра Невского происходят чудесные исцеления. Чувствуется невидимое участие святого в становлении государственности Руси.</a:t>
            </a:r>
          </a:p>
          <a:p>
            <a:r>
              <a:rPr lang="ru-RU" sz="3400" dirty="0"/>
              <a:t>Неслучайным выглядит и обретение его мощей в 1380 году, именно в год свершения Куликовской битвы. Сам святой предстал перед многими участниками данного сражения. Укрепляя их, как когда-то святые страстотерпцы Борис и Глеб укрепили его воинство перед битвой со шведским войском.</a:t>
            </a:r>
          </a:p>
          <a:p>
            <a:r>
              <a:rPr lang="ru-RU" sz="3400" b="1" dirty="0"/>
              <a:t>В 1574 году произошла церковная канонизация</a:t>
            </a:r>
            <a:r>
              <a:rPr lang="ru-RU" sz="3400" dirty="0"/>
              <a:t> благоверного князя Александра.</a:t>
            </a:r>
            <a:br>
              <a:rPr lang="ru-RU" sz="3400" dirty="0"/>
            </a:br>
            <a:r>
              <a:rPr lang="ru-RU" sz="3400" dirty="0"/>
              <a:t>Святые мощи князя до 1723 года находились во Владимировской Рождественской обители. Когда Петр Великий передал под небесное заступничество благоверного князя Санкт-Петербург, то и его мощи тоже были перенесены в столицу.</a:t>
            </a:r>
          </a:p>
          <a:p>
            <a:r>
              <a:rPr lang="ru-RU" sz="3400" dirty="0" smtClean="0"/>
              <a:t>Идеи </a:t>
            </a:r>
            <a:r>
              <a:rPr lang="ru-RU" sz="3400" dirty="0"/>
              <a:t>Александра Невского легли в основу политики российской государственности на многие столетия. Договариваться с Востоком, вызывать уважение Запада своей воинской доблестью – вот те векторы, которые легко просматриваются даже во внешних отношениях современной России с другими державами.</a:t>
            </a:r>
          </a:p>
          <a:p>
            <a:r>
              <a:rPr lang="ru-RU" sz="3400" dirty="0"/>
              <a:t>Стараниями благоверного князя на наших землях сохранилась </a:t>
            </a:r>
            <a:r>
              <a:rPr lang="ru-RU" sz="3400" b="1" dirty="0"/>
              <a:t>православная вера как основа русской государственности</a:t>
            </a:r>
            <a:r>
              <a:rPr lang="ru-RU" sz="3400" dirty="0"/>
              <a:t>. Как выверенный веками путь спасения души.</a:t>
            </a:r>
            <a:br>
              <a:rPr lang="ru-RU" sz="3400" dirty="0"/>
            </a:br>
            <a:r>
              <a:rPr lang="ru-RU" sz="3400" dirty="0"/>
              <a:t>Наконец, своим благочестием он задал высокую духовную планку для любого начальствующего над народом.</a:t>
            </a:r>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3200" b="1" dirty="0" smtClean="0">
                <a:solidFill>
                  <a:srgbClr val="002060"/>
                </a:solidFill>
              </a:rPr>
              <a:t>Святой Александр Невский в моей жизни</a:t>
            </a:r>
            <a:endParaRPr lang="ru-RU" sz="3200" b="1" dirty="0">
              <a:solidFill>
                <a:srgbClr val="002060"/>
              </a:solidFill>
            </a:endParaRPr>
          </a:p>
        </p:txBody>
      </p:sp>
      <p:sp>
        <p:nvSpPr>
          <p:cNvPr id="5" name="Текст 4"/>
          <p:cNvSpPr>
            <a:spLocks noGrp="1"/>
          </p:cNvSpPr>
          <p:nvPr>
            <p:ph type="body" idx="1"/>
          </p:nvPr>
        </p:nvSpPr>
        <p:spPr>
          <a:xfrm>
            <a:off x="457200" y="1340767"/>
            <a:ext cx="4040188" cy="576065"/>
          </a:xfrm>
        </p:spPr>
        <p:txBody>
          <a:bodyPr>
            <a:normAutofit fontScale="55000" lnSpcReduction="20000"/>
          </a:bodyPr>
          <a:lstStyle/>
          <a:p>
            <a:r>
              <a:rPr lang="ru-RU" sz="2500" dirty="0" smtClean="0"/>
              <a:t>      </a:t>
            </a:r>
          </a:p>
          <a:p>
            <a:r>
              <a:rPr lang="ru-RU" dirty="0" smtClean="0"/>
              <a:t>========================================</a:t>
            </a:r>
            <a:endParaRPr lang="ru-RU" dirty="0"/>
          </a:p>
        </p:txBody>
      </p:sp>
      <p:sp>
        <p:nvSpPr>
          <p:cNvPr id="7" name="Текст 6"/>
          <p:cNvSpPr>
            <a:spLocks noGrp="1"/>
          </p:cNvSpPr>
          <p:nvPr>
            <p:ph type="body" sz="half" idx="3"/>
          </p:nvPr>
        </p:nvSpPr>
        <p:spPr/>
        <p:txBody>
          <a:bodyPr>
            <a:normAutofit fontScale="70000" lnSpcReduction="20000"/>
          </a:bodyPr>
          <a:lstStyle/>
          <a:p>
            <a:r>
              <a:rPr lang="ru-RU" dirty="0"/>
              <a:t>Кафедральный собор святого благоверного князя Александра </a:t>
            </a:r>
            <a:r>
              <a:rPr lang="ru-RU" dirty="0" smtClean="0"/>
              <a:t>Невского. Г.Курган</a:t>
            </a:r>
            <a:endParaRPr lang="ru-RU" dirty="0"/>
          </a:p>
        </p:txBody>
      </p:sp>
      <p:sp>
        <p:nvSpPr>
          <p:cNvPr id="6" name="Содержимое 5"/>
          <p:cNvSpPr>
            <a:spLocks noGrp="1"/>
          </p:cNvSpPr>
          <p:nvPr>
            <p:ph sz="quarter" idx="2"/>
          </p:nvPr>
        </p:nvSpPr>
        <p:spPr>
          <a:xfrm>
            <a:off x="457200" y="1844824"/>
            <a:ext cx="4040188" cy="4281339"/>
          </a:xfrm>
        </p:spPr>
        <p:txBody>
          <a:bodyPr>
            <a:normAutofit fontScale="70000" lnSpcReduction="20000"/>
          </a:bodyPr>
          <a:lstStyle/>
          <a:p>
            <a:r>
              <a:rPr lang="ru-RU" sz="1800" dirty="0" smtClean="0">
                <a:latin typeface="+mj-lt"/>
              </a:rPr>
              <a:t>Я очень люблю бывать в православном храме города Кургана -Соборе благоверного князя Александра Невского. Там меня крестили, я с детства прихожу туда  на службы, исповедуюсь, рассматриваю иконы святых, молюсь им и ставлю свечи. Храм очень красивый и уютный. </a:t>
            </a:r>
            <a:r>
              <a:rPr lang="ru-RU" sz="1800" dirty="0">
                <a:latin typeface="+mj-lt"/>
              </a:rPr>
              <a:t>Храм Александра Невского построен в 19 веке в 1896 году. Сохранились старые фотографии храма в архивах музея. В 1902 году храм был открыт для </a:t>
            </a:r>
            <a:r>
              <a:rPr lang="ru-RU" sz="1800" dirty="0" err="1">
                <a:latin typeface="+mj-lt"/>
              </a:rPr>
              <a:t>прихожан.В</a:t>
            </a:r>
            <a:r>
              <a:rPr lang="ru-RU" sz="1800" dirty="0">
                <a:latin typeface="+mj-lt"/>
              </a:rPr>
              <a:t> 1924 году вокруг храма был разбит парк для отдыха рабочих. Церковь несколько раз закрывалась. Что только там не располагалось: и спортзал, и вещевой склад, и краеведческий музей и планетарий. Но, все-таки, православные верующие отстояли храм, и в 1993 году был организован кафедральный собор. С тех пор церковь работает для прихожан постоянно. В нем особая аура, веяние старины прошлого века. </a:t>
            </a:r>
            <a:r>
              <a:rPr lang="ru-RU" sz="1800" dirty="0" smtClean="0">
                <a:latin typeface="+mj-lt"/>
              </a:rPr>
              <a:t>Икона святого Александра Невского в нашем храме висит в алтаре и является одной из самых любимых для верующих.</a:t>
            </a:r>
            <a:endParaRPr lang="ru-RU" sz="1800" dirty="0">
              <a:latin typeface="+mj-lt"/>
            </a:endParaRPr>
          </a:p>
        </p:txBody>
      </p:sp>
      <p:pic>
        <p:nvPicPr>
          <p:cNvPr id="9" name="Содержимое 8" descr="Okn-005-1.jpg"/>
          <p:cNvPicPr>
            <a:picLocks noGrp="1" noChangeAspect="1"/>
          </p:cNvPicPr>
          <p:nvPr>
            <p:ph sz="quarter" idx="4"/>
          </p:nvPr>
        </p:nvPicPr>
        <p:blipFill>
          <a:blip r:embed="rId2" cstate="print"/>
          <a:stretch>
            <a:fillRect/>
          </a:stretch>
        </p:blipFill>
        <p:spPr>
          <a:xfrm>
            <a:off x="4572000" y="2348880"/>
            <a:ext cx="4248472" cy="374441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941168"/>
            <a:ext cx="7772400" cy="1296144"/>
          </a:xfrm>
        </p:spPr>
        <p:txBody>
          <a:bodyPr>
            <a:noAutofit/>
          </a:bodyPr>
          <a:lstStyle/>
          <a:p>
            <a:r>
              <a:rPr lang="ru-RU" sz="2800" i="1" dirty="0">
                <a:solidFill>
                  <a:srgbClr val="C00000"/>
                </a:solidFill>
              </a:rPr>
              <a:t>С</a:t>
            </a:r>
            <a:r>
              <a:rPr lang="ru-RU" sz="1800" i="1" dirty="0" smtClean="0">
                <a:solidFill>
                  <a:srgbClr val="C00000"/>
                </a:solidFill>
              </a:rPr>
              <a:t>вятой </a:t>
            </a:r>
            <a:r>
              <a:rPr lang="ru-RU" sz="1800" i="1" dirty="0">
                <a:solidFill>
                  <a:srgbClr val="C00000"/>
                </a:solidFill>
              </a:rPr>
              <a:t>благоверный князь Александр выиграл главное </a:t>
            </a:r>
            <a:r>
              <a:rPr lang="ru-RU" sz="2000" i="1" dirty="0">
                <a:solidFill>
                  <a:srgbClr val="C00000"/>
                </a:solidFill>
              </a:rPr>
              <a:t>с</a:t>
            </a:r>
            <a:r>
              <a:rPr lang="ru-RU" sz="1800" i="1" dirty="0">
                <a:solidFill>
                  <a:srgbClr val="C00000"/>
                </a:solidFill>
              </a:rPr>
              <a:t>ражение, которое предстоит любому христианину — сражение за свою душу. </a:t>
            </a:r>
            <a:r>
              <a:rPr lang="ru-RU" sz="2400" i="1" dirty="0">
                <a:solidFill>
                  <a:srgbClr val="C00000"/>
                </a:solidFill>
              </a:rPr>
              <a:t>З</a:t>
            </a:r>
            <a:r>
              <a:rPr lang="ru-RU" sz="1800" i="1" dirty="0">
                <a:solidFill>
                  <a:srgbClr val="C00000"/>
                </a:solidFill>
              </a:rPr>
              <a:t>а действиями воителя и политика чуткий взгляд видит ценные евангельские добродетели.</a:t>
            </a:r>
          </a:p>
        </p:txBody>
      </p:sp>
      <p:sp>
        <p:nvSpPr>
          <p:cNvPr id="3" name="Текст 2"/>
          <p:cNvSpPr>
            <a:spLocks noGrp="1"/>
          </p:cNvSpPr>
          <p:nvPr>
            <p:ph type="body" idx="1"/>
          </p:nvPr>
        </p:nvSpPr>
        <p:spPr>
          <a:xfrm>
            <a:off x="722313" y="548681"/>
            <a:ext cx="7772400" cy="3858220"/>
          </a:xfrm>
        </p:spPr>
        <p:txBody>
          <a:bodyPr/>
          <a:lstStyle/>
          <a:p>
            <a:endParaRPr lang="ru-RU" dirty="0"/>
          </a:p>
        </p:txBody>
      </p:sp>
      <p:pic>
        <p:nvPicPr>
          <p:cNvPr id="4" name="Рисунок 3" descr="hram-aleksandrovskie-dni06.jpg"/>
          <p:cNvPicPr>
            <a:picLocks noChangeAspect="1"/>
          </p:cNvPicPr>
          <p:nvPr/>
        </p:nvPicPr>
        <p:blipFill>
          <a:blip r:embed="rId2" cstate="print"/>
          <a:stretch>
            <a:fillRect/>
          </a:stretch>
        </p:blipFill>
        <p:spPr>
          <a:xfrm>
            <a:off x="762000" y="404665"/>
            <a:ext cx="7620000" cy="410445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67544" y="476672"/>
            <a:ext cx="8229600" cy="720080"/>
          </a:xfrm>
        </p:spPr>
        <p:txBody>
          <a:bodyPr>
            <a:normAutofit fontScale="90000"/>
          </a:bodyPr>
          <a:lstStyle/>
          <a:p>
            <a:r>
              <a:rPr lang="ru-RU" b="1" dirty="0">
                <a:solidFill>
                  <a:srgbClr val="002060"/>
                </a:solidFill>
              </a:rPr>
              <a:t>Источники </a:t>
            </a:r>
            <a:r>
              <a:rPr lang="ru-RU" b="1" dirty="0" smtClean="0">
                <a:solidFill>
                  <a:srgbClr val="002060"/>
                </a:solidFill>
              </a:rPr>
              <a:t>информации</a:t>
            </a:r>
            <a:r>
              <a:rPr lang="ru-RU" dirty="0"/>
              <a:t/>
            </a:r>
            <a:br>
              <a:rPr lang="ru-RU" dirty="0"/>
            </a:br>
            <a:endParaRPr lang="ru-RU" dirty="0"/>
          </a:p>
        </p:txBody>
      </p:sp>
      <p:sp>
        <p:nvSpPr>
          <p:cNvPr id="6" name="Содержимое 5"/>
          <p:cNvSpPr>
            <a:spLocks noGrp="1"/>
          </p:cNvSpPr>
          <p:nvPr>
            <p:ph idx="1"/>
          </p:nvPr>
        </p:nvSpPr>
        <p:spPr/>
        <p:txBody>
          <a:bodyPr/>
          <a:lstStyle/>
          <a:p>
            <a:pPr lvl="0"/>
            <a:r>
              <a:rPr lang="ru-RU" u="sng" dirty="0" smtClean="0">
                <a:hlinkClick r:id="rId2"/>
              </a:rPr>
              <a:t>https://pravoslavie.wiki/ikona-svjatogo-aleksandra-nevskogo.html</a:t>
            </a:r>
            <a:endParaRPr lang="ru-RU" dirty="0" smtClean="0"/>
          </a:p>
          <a:p>
            <a:pPr lvl="0"/>
            <a:r>
              <a:rPr lang="ru-RU" u="sng" dirty="0" smtClean="0">
                <a:hlinkClick r:id="rId3"/>
              </a:rPr>
              <a:t>https://uglmus.ru/publics/ikons_A.Nevskiy/</a:t>
            </a:r>
            <a:endParaRPr lang="ru-RU" dirty="0" smtClean="0"/>
          </a:p>
          <a:p>
            <a:pPr lvl="0"/>
            <a:r>
              <a:rPr lang="ru-RU" u="sng" dirty="0" smtClean="0">
                <a:hlinkClick r:id="rId4"/>
              </a:rPr>
              <a:t>https://azbyka.ru/days/p-ob-ikonopisnyh-izobrazhenijah-sv-aleksandra-nevskogo</a:t>
            </a:r>
            <a:endParaRPr lang="ru-RU" dirty="0" smtClean="0"/>
          </a:p>
          <a:p>
            <a:pPr lvl="0"/>
            <a:r>
              <a:rPr lang="ru-RU" dirty="0" smtClean="0"/>
              <a:t>https://pravlife.ru/aleksandr-nevskij/</a:t>
            </a:r>
          </a:p>
          <a:p>
            <a:pPr lvl="0"/>
            <a:r>
              <a:rPr lang="ru-RU" dirty="0" smtClean="0"/>
              <a:t>  </a:t>
            </a:r>
            <a:r>
              <a:rPr lang="ru-RU" dirty="0" smtClean="0">
                <a:hlinkClick r:id="rId5"/>
              </a:rPr>
              <a:t>Православный журнал «Фома»</a:t>
            </a:r>
            <a:endParaRPr lang="ru-RU" dirty="0" smtClean="0"/>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b="1" dirty="0" smtClean="0">
                <a:solidFill>
                  <a:srgbClr val="002060"/>
                </a:solidFill>
              </a:rPr>
              <a:t>План.</a:t>
            </a:r>
            <a:endParaRPr lang="ru-RU" b="1" dirty="0">
              <a:solidFill>
                <a:srgbClr val="002060"/>
              </a:solidFill>
            </a:endParaRPr>
          </a:p>
        </p:txBody>
      </p:sp>
      <p:sp>
        <p:nvSpPr>
          <p:cNvPr id="4" name="Содержимое 3"/>
          <p:cNvSpPr>
            <a:spLocks noGrp="1"/>
          </p:cNvSpPr>
          <p:nvPr>
            <p:ph idx="1"/>
          </p:nvPr>
        </p:nvSpPr>
        <p:spPr/>
        <p:txBody>
          <a:bodyPr>
            <a:normAutofit fontScale="77500" lnSpcReduction="20000"/>
          </a:bodyPr>
          <a:lstStyle/>
          <a:p>
            <a:pPr lvl="0"/>
            <a:r>
              <a:rPr lang="ru-RU" b="1" dirty="0"/>
              <a:t>А.Невский –победитель голосования «Имя России».</a:t>
            </a:r>
          </a:p>
          <a:p>
            <a:pPr lvl="0"/>
            <a:r>
              <a:rPr lang="ru-RU" b="1" dirty="0"/>
              <a:t>О  днях памяти святого Александра Невского. </a:t>
            </a:r>
          </a:p>
          <a:p>
            <a:pPr lvl="0"/>
            <a:r>
              <a:rPr lang="ru-RU" b="1" dirty="0"/>
              <a:t>Иконография.</a:t>
            </a:r>
          </a:p>
          <a:p>
            <a:pPr lvl="0"/>
            <a:r>
              <a:rPr lang="ru-RU" b="1" dirty="0"/>
              <a:t>Описание  иконописных изображений святого и их значение.</a:t>
            </a:r>
          </a:p>
          <a:p>
            <a:pPr lvl="0"/>
            <a:r>
              <a:rPr lang="ru-RU" b="1" dirty="0"/>
              <a:t> Икона «Александр Невский» из собрания </a:t>
            </a:r>
            <a:r>
              <a:rPr lang="ru-RU" b="1" dirty="0" err="1"/>
              <a:t>Угличского</a:t>
            </a:r>
            <a:r>
              <a:rPr lang="ru-RU" b="1" dirty="0"/>
              <a:t> музея. </a:t>
            </a:r>
          </a:p>
          <a:p>
            <a:pPr lvl="0"/>
            <a:r>
              <a:rPr lang="ru-RU" b="1" dirty="0"/>
              <a:t> Об иконописных изображениях св. Александра Невского.</a:t>
            </a:r>
          </a:p>
          <a:p>
            <a:pPr lvl="0"/>
            <a:r>
              <a:rPr lang="ru-RU" b="1" dirty="0"/>
              <a:t>Список наиболее почитаемых икон.</a:t>
            </a:r>
          </a:p>
          <a:p>
            <a:r>
              <a:rPr lang="ru-RU" b="1" dirty="0"/>
              <a:t>В чем помогает св. благоверный  кн. Александр Невский</a:t>
            </a:r>
            <a:r>
              <a:rPr lang="ru-RU" b="1" dirty="0" smtClean="0"/>
              <a:t>.</a:t>
            </a:r>
          </a:p>
          <a:p>
            <a:r>
              <a:rPr lang="ru-RU" b="1" dirty="0" smtClean="0"/>
              <a:t>Почитание и канонизация Александра Невского.</a:t>
            </a:r>
          </a:p>
          <a:p>
            <a:r>
              <a:rPr lang="ru-RU" b="1" dirty="0"/>
              <a:t>Святой Александр Невский в моей </a:t>
            </a:r>
            <a:r>
              <a:rPr lang="ru-RU" b="1" dirty="0" smtClean="0"/>
              <a:t>жизни.</a:t>
            </a:r>
          </a:p>
          <a:p>
            <a:endParaRPr lang="ru-RU"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rgbClr val="002060"/>
                </a:solidFill>
              </a:rPr>
              <a:t>А.Невский </a:t>
            </a:r>
            <a:r>
              <a:rPr lang="ru-RU" sz="3200" b="1" dirty="0">
                <a:solidFill>
                  <a:srgbClr val="002060"/>
                </a:solidFill>
              </a:rPr>
              <a:t>–победитель голосования «Имя России».</a:t>
            </a:r>
            <a:r>
              <a:rPr lang="ru-RU" sz="3200" dirty="0">
                <a:solidFill>
                  <a:srgbClr val="002060"/>
                </a:solidFill>
              </a:rPr>
              <a:t/>
            </a:r>
            <a:br>
              <a:rPr lang="ru-RU" sz="3200" dirty="0">
                <a:solidFill>
                  <a:srgbClr val="002060"/>
                </a:solidFill>
              </a:rPr>
            </a:br>
            <a:endParaRPr lang="ru-RU" sz="3200" dirty="0">
              <a:solidFill>
                <a:srgbClr val="002060"/>
              </a:solidFill>
            </a:endParaRPr>
          </a:p>
        </p:txBody>
      </p:sp>
      <p:sp>
        <p:nvSpPr>
          <p:cNvPr id="3" name="Содержимое 2"/>
          <p:cNvSpPr>
            <a:spLocks noGrp="1"/>
          </p:cNvSpPr>
          <p:nvPr>
            <p:ph idx="1"/>
          </p:nvPr>
        </p:nvSpPr>
        <p:spPr/>
        <p:txBody>
          <a:bodyPr>
            <a:normAutofit fontScale="85000" lnSpcReduction="20000"/>
          </a:bodyPr>
          <a:lstStyle/>
          <a:p>
            <a:r>
              <a:rPr lang="ru-RU" dirty="0"/>
              <a:t>В 2008 году россияне активно приняли участие в голосовании — они выбирали «Имя России». Ток-шоу, организованное популярным каналом, в какой-то момент вдруг вышло за рамки обычного телевизионного проекта. Из 12 достойных личностей россияне выбрали одно имя, которое наиболее полно олицетворяло Родину. Святой благоверный князь Александр Невский.  Ему было отдано наибольшее количество голосов.</a:t>
            </a:r>
          </a:p>
          <a:p>
            <a:r>
              <a:rPr lang="ru-RU" dirty="0"/>
              <a:t>В 2021 году мы будем праздновать 800-летие со дня его рождения, и чествовать будем не застывший исторический памятник, а отдадим дань памяти живому образу благородного и мудрого правителя, святого, впрочем, она уже давно увековечена в летописях, и, конечно, в святых иконах. </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dirty="0">
                <a:solidFill>
                  <a:srgbClr val="002060"/>
                </a:solidFill>
              </a:rPr>
              <a:t>О  днях памяти святого Александра Невского </a:t>
            </a:r>
            <a:endParaRPr lang="ru-RU" dirty="0">
              <a:solidFill>
                <a:srgbClr val="002060"/>
              </a:solidFill>
            </a:endParaRPr>
          </a:p>
        </p:txBody>
      </p:sp>
      <p:sp>
        <p:nvSpPr>
          <p:cNvPr id="5" name="Содержимое 4"/>
          <p:cNvSpPr>
            <a:spLocks noGrp="1"/>
          </p:cNvSpPr>
          <p:nvPr>
            <p:ph sz="half" idx="1"/>
          </p:nvPr>
        </p:nvSpPr>
        <p:spPr/>
        <p:txBody>
          <a:bodyPr>
            <a:normAutofit fontScale="92500" lnSpcReduction="20000"/>
          </a:bodyPr>
          <a:lstStyle/>
          <a:p>
            <a:pPr lvl="0"/>
            <a:r>
              <a:rPr lang="ru-RU" dirty="0"/>
              <a:t>23 мая (5 июня по новому стилю) — Собор Ростово-Ярославских святых;</a:t>
            </a:r>
          </a:p>
          <a:p>
            <a:pPr lvl="0"/>
            <a:r>
              <a:rPr lang="ru-RU" dirty="0"/>
              <a:t>30 августа (12 сентября по новому стилю) — день перенесения мощей в Санкт-Петербург (1724);</a:t>
            </a:r>
          </a:p>
          <a:p>
            <a:pPr lvl="0"/>
            <a:r>
              <a:rPr lang="ru-RU" dirty="0"/>
              <a:t>23 ноября (6 декабря по новому стилю) — день погребения во Владимире, в схиме Алексия (1263). </a:t>
            </a:r>
          </a:p>
          <a:p>
            <a:endParaRPr lang="ru-RU" dirty="0"/>
          </a:p>
        </p:txBody>
      </p:sp>
      <p:pic>
        <p:nvPicPr>
          <p:cNvPr id="7" name="Содержимое 6" descr="9_1.jpg"/>
          <p:cNvPicPr>
            <a:picLocks noGrp="1" noChangeAspect="1"/>
          </p:cNvPicPr>
          <p:nvPr>
            <p:ph sz="half" idx="2"/>
          </p:nvPr>
        </p:nvPicPr>
        <p:blipFill>
          <a:blip r:embed="rId2" cstate="print"/>
          <a:stretch>
            <a:fillRect/>
          </a:stretch>
        </p:blipFill>
        <p:spPr>
          <a:xfrm>
            <a:off x="4762500" y="1958181"/>
            <a:ext cx="3810000" cy="3810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6000" b="1" dirty="0">
                <a:solidFill>
                  <a:srgbClr val="002060"/>
                </a:solidFill>
              </a:rPr>
              <a:t>Иконография.</a:t>
            </a:r>
          </a:p>
        </p:txBody>
      </p:sp>
      <p:pic>
        <p:nvPicPr>
          <p:cNvPr id="5" name="Содержимое 4" descr="АН.jpg"/>
          <p:cNvPicPr>
            <a:picLocks noGrp="1" noChangeAspect="1"/>
          </p:cNvPicPr>
          <p:nvPr>
            <p:ph sz="half" idx="1"/>
          </p:nvPr>
        </p:nvPicPr>
        <p:blipFill>
          <a:blip r:embed="rId2" cstate="print"/>
          <a:stretch>
            <a:fillRect/>
          </a:stretch>
        </p:blipFill>
        <p:spPr>
          <a:xfrm>
            <a:off x="827584" y="1268760"/>
            <a:ext cx="3888432" cy="48965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Содержимое 3"/>
          <p:cNvSpPr>
            <a:spLocks noGrp="1"/>
          </p:cNvSpPr>
          <p:nvPr>
            <p:ph sz="half" idx="2"/>
          </p:nvPr>
        </p:nvSpPr>
        <p:spPr/>
        <p:txBody>
          <a:bodyPr>
            <a:normAutofit fontScale="70000" lnSpcReduction="20000"/>
          </a:bodyPr>
          <a:lstStyle/>
          <a:p>
            <a:r>
              <a:rPr lang="ru-RU" dirty="0"/>
              <a:t>Как же будут благодарные потомки изображать своего </a:t>
            </a:r>
            <a:r>
              <a:rPr lang="ru-RU" dirty="0" err="1"/>
              <a:t>боголюбивого</a:t>
            </a:r>
            <a:r>
              <a:rPr lang="ru-RU" dirty="0"/>
              <a:t> спасителя, принявшего схиму перед кончиной? Как и положено — в мантии и куколи.   </a:t>
            </a:r>
          </a:p>
          <a:p>
            <a:r>
              <a:rPr lang="ru-RU" dirty="0"/>
              <a:t>Были и более ранние изображения – в виде миниатюр, но иконы стали писать только после причисления к лику святых, – это  вторая половина ХVI века. В княжеском облачении первых икон было написано мало, в этом образе Александра стали писать после распоряжения Великого Синода по указу Петра Первого. </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2"/>
          <p:cNvSpPr>
            <a:spLocks noGrp="1"/>
          </p:cNvSpPr>
          <p:nvPr>
            <p:ph type="title"/>
          </p:nvPr>
        </p:nvSpPr>
        <p:spPr/>
        <p:txBody>
          <a:bodyPr/>
          <a:lstStyle/>
          <a:p>
            <a:r>
              <a:rPr lang="ru-RU" dirty="0" smtClean="0"/>
              <a:t>Самая ранняя икона с изображением А.Невского</a:t>
            </a:r>
            <a:endParaRPr lang="ru-RU" dirty="0"/>
          </a:p>
        </p:txBody>
      </p:sp>
      <p:sp>
        <p:nvSpPr>
          <p:cNvPr id="15" name="Текст 14"/>
          <p:cNvSpPr>
            <a:spLocks noGrp="1"/>
          </p:cNvSpPr>
          <p:nvPr>
            <p:ph type="body" idx="2"/>
          </p:nvPr>
        </p:nvSpPr>
        <p:spPr/>
        <p:txBody>
          <a:bodyPr>
            <a:normAutofit fontScale="85000" lnSpcReduction="10000"/>
          </a:bodyPr>
          <a:lstStyle/>
          <a:p>
            <a:r>
              <a:rPr lang="ru-RU" dirty="0" smtClean="0"/>
              <a:t>Одна из самых ранних икон, изображающих Александра Невского в монашеском облачении – новгородская таблетка середины XVI века из собора св. Софии «Преподобные Иоанн, Авраамий Ростовский и Александр Невский» (Новгородский музей-заповедник).</a:t>
            </a:r>
          </a:p>
          <a:p>
            <a:r>
              <a:rPr lang="ru-RU" dirty="0" smtClean="0"/>
              <a:t>Самая ранняя икона датирована серединой ХVI века, она доносит до нас смиренный образ святого, он изображен вместе с преподобными Иоанном и Авраамием:</a:t>
            </a:r>
          </a:p>
          <a:p>
            <a:r>
              <a:rPr lang="ru-RU" i="1" dirty="0" smtClean="0"/>
              <a:t>«в схиме, ризы  </a:t>
            </a:r>
            <a:r>
              <a:rPr lang="ru-RU" i="1" dirty="0" err="1" smtClean="0"/>
              <a:t>преподобническия</a:t>
            </a:r>
            <a:r>
              <a:rPr lang="ru-RU" i="1" dirty="0" smtClean="0"/>
              <a:t>,  </a:t>
            </a:r>
            <a:r>
              <a:rPr lang="ru-RU" i="1" dirty="0" err="1" smtClean="0"/>
              <a:t>кудерцы</a:t>
            </a:r>
            <a:r>
              <a:rPr lang="ru-RU" i="1" dirty="0" smtClean="0"/>
              <a:t> видеть маленько </a:t>
            </a:r>
            <a:r>
              <a:rPr lang="ru-RU" i="1" dirty="0" err="1" smtClean="0"/>
              <a:t>ис</a:t>
            </a:r>
            <a:r>
              <a:rPr lang="ru-RU" i="1" dirty="0" smtClean="0"/>
              <a:t> под схимы, сам плечист телом, риза багор, испод дичь, в </a:t>
            </a:r>
            <a:r>
              <a:rPr lang="ru-RU" i="1" dirty="0" err="1" smtClean="0"/>
              <a:t>руце</a:t>
            </a:r>
            <a:r>
              <a:rPr lang="ru-RU" i="1" dirty="0" smtClean="0"/>
              <a:t> свиток зажат».</a:t>
            </a:r>
            <a:endParaRPr lang="ru-RU" dirty="0" smtClean="0"/>
          </a:p>
          <a:p>
            <a:r>
              <a:rPr lang="ru-RU" dirty="0" smtClean="0"/>
              <a:t>Вглядываясь в просветленный лик, видим излучающие покой очи, темные с проседью волосы, седая клинышком бородка, а на свитке читаем надпись, словно послание из вечности: «</a:t>
            </a:r>
            <a:r>
              <a:rPr lang="ru-RU" dirty="0" err="1" smtClean="0"/>
              <a:t>Братие</a:t>
            </a:r>
            <a:r>
              <a:rPr lang="ru-RU" dirty="0" smtClean="0"/>
              <a:t> моя, Бога бойтесь и заповеди Его творите». Находится эта икона в музее-заповеднике В. Новгорода. </a:t>
            </a:r>
          </a:p>
          <a:p>
            <a:endParaRPr lang="ru-RU" dirty="0"/>
          </a:p>
        </p:txBody>
      </p:sp>
      <p:pic>
        <p:nvPicPr>
          <p:cNvPr id="16" name="Содержимое 7" descr="Александр Невский икона значение"/>
          <p:cNvPicPr>
            <a:picLocks noGrp="1"/>
          </p:cNvPicPr>
          <p:nvPr>
            <p:ph sz="half" idx="1"/>
          </p:nvPr>
        </p:nvPicPr>
        <p:blipFill>
          <a:blip r:embed="rId2" cstate="print"/>
          <a:srcRect/>
          <a:stretch>
            <a:fillRect/>
          </a:stretch>
        </p:blipFill>
        <p:spPr bwMode="auto">
          <a:xfrm>
            <a:off x="3694566" y="273050"/>
            <a:ext cx="4872717" cy="5853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rgbClr val="002060"/>
                </a:solidFill>
              </a:rPr>
              <a:t>Описание  иконописных изображений святого и их значение</a:t>
            </a:r>
            <a:endParaRPr lang="ru-RU" sz="3200" dirty="0"/>
          </a:p>
        </p:txBody>
      </p:sp>
      <p:sp>
        <p:nvSpPr>
          <p:cNvPr id="7" name="Содержимое 6"/>
          <p:cNvSpPr>
            <a:spLocks noGrp="1"/>
          </p:cNvSpPr>
          <p:nvPr>
            <p:ph sz="half" idx="1"/>
          </p:nvPr>
        </p:nvSpPr>
        <p:spPr/>
        <p:txBody>
          <a:bodyPr>
            <a:normAutofit fontScale="85000" lnSpcReduction="10000"/>
          </a:bodyPr>
          <a:lstStyle/>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endParaRPr lang="ru-RU" sz="1600" dirty="0" smtClean="0"/>
          </a:p>
          <a:p>
            <a:r>
              <a:rPr lang="ru-RU" sz="1600" dirty="0" smtClean="0"/>
              <a:t>Св. Александр Невский.</a:t>
            </a:r>
            <a:br>
              <a:rPr lang="ru-RU" sz="1600" dirty="0" smtClean="0"/>
            </a:br>
            <a:r>
              <a:rPr lang="ru-RU" sz="1600" dirty="0" smtClean="0"/>
              <a:t>Икона XVII в. из Успенской церкви</a:t>
            </a:r>
            <a:br>
              <a:rPr lang="ru-RU" sz="1600" dirty="0" smtClean="0"/>
            </a:br>
            <a:r>
              <a:rPr lang="ru-RU" sz="1600" dirty="0" smtClean="0"/>
              <a:t>на </a:t>
            </a:r>
            <a:r>
              <a:rPr lang="ru-RU" sz="1600" dirty="0" err="1" smtClean="0"/>
              <a:t>Апухтинке</a:t>
            </a:r>
            <a:r>
              <a:rPr lang="ru-RU" sz="1600" dirty="0" smtClean="0"/>
              <a:t>. Москва, ГТГ.</a:t>
            </a:r>
          </a:p>
          <a:p>
            <a:endParaRPr lang="ru-RU" dirty="0"/>
          </a:p>
        </p:txBody>
      </p:sp>
      <p:sp>
        <p:nvSpPr>
          <p:cNvPr id="8" name="Содержимое 7"/>
          <p:cNvSpPr>
            <a:spLocks noGrp="1"/>
          </p:cNvSpPr>
          <p:nvPr>
            <p:ph sz="half" idx="2"/>
          </p:nvPr>
        </p:nvSpPr>
        <p:spPr/>
        <p:txBody>
          <a:bodyPr>
            <a:normAutofit fontScale="85000" lnSpcReduction="10000"/>
          </a:bodyPr>
          <a:lstStyle/>
          <a:p>
            <a:r>
              <a:rPr lang="ru-RU" sz="1400" dirty="0" smtClean="0"/>
              <a:t>Св. Александр Невский.</a:t>
            </a:r>
            <a:br>
              <a:rPr lang="ru-RU" sz="1400" dirty="0" smtClean="0"/>
            </a:br>
            <a:r>
              <a:rPr lang="ru-RU" sz="1400" dirty="0" smtClean="0"/>
              <a:t>Икона XVII в. из Успенской церкви</a:t>
            </a:r>
            <a:br>
              <a:rPr lang="ru-RU" sz="1400" dirty="0" smtClean="0"/>
            </a:br>
            <a:r>
              <a:rPr lang="ru-RU" sz="1400" dirty="0" smtClean="0"/>
              <a:t>на </a:t>
            </a:r>
            <a:r>
              <a:rPr lang="ru-RU" sz="1400" dirty="0" err="1" smtClean="0"/>
              <a:t>Апухтинке</a:t>
            </a:r>
            <a:r>
              <a:rPr lang="ru-RU" sz="1400" dirty="0" smtClean="0"/>
              <a:t>. Москва, ГТГ.</a:t>
            </a:r>
          </a:p>
          <a:p>
            <a:r>
              <a:rPr lang="ru-RU" sz="1400" dirty="0" smtClean="0"/>
              <a:t>О многом может поведать потомкам живопись, а икона тем более. Как бы ни переписывали историю политические деятели в своих интересах, через иконописный образ светиться истина. Как хорошо, что не все уничтожены, сохранил Господь образ своего угодника для потомков.  </a:t>
            </a:r>
          </a:p>
          <a:p>
            <a:r>
              <a:rPr lang="ru-RU" sz="1400" dirty="0" smtClean="0"/>
              <a:t>Изображения можно условно разделить на два вида: </a:t>
            </a:r>
          </a:p>
          <a:p>
            <a:pPr lvl="0"/>
            <a:r>
              <a:rPr lang="ru-RU" sz="1400" dirty="0" smtClean="0"/>
              <a:t>одни отражают его духовную сторону; </a:t>
            </a:r>
          </a:p>
          <a:p>
            <a:r>
              <a:rPr lang="ru-RU" sz="1400" dirty="0" smtClean="0"/>
              <a:t>на других он представлен великим воином и защитником Отечества На первых — зрелый человек, много испытавший за свой короткий век, схимник, физически еще крепкий. Благородная осанка не скрывает происхождения, но земные страсти более не борют его, внутренний взор уже обращен к Небу. Он часть воинства небесного и несет молитвенный подвиг за земное Отечество. На многих иконах он прижимает десницу к сердцу  в знак того, что оно наполнено любовью и  принадлежит Творцу, шуйца часто сжимает свиток. Никакого оружия – теперь его главное оружие молитва. Облачен в схиму, расшитую крестами. </a:t>
            </a:r>
          </a:p>
          <a:p>
            <a:endParaRPr lang="ru-RU" sz="1400" dirty="0" smtClean="0"/>
          </a:p>
          <a:p>
            <a:endParaRPr lang="ru-RU" sz="1400" dirty="0" smtClean="0"/>
          </a:p>
          <a:p>
            <a:endParaRPr lang="ru-RU" dirty="0"/>
          </a:p>
        </p:txBody>
      </p:sp>
      <p:pic>
        <p:nvPicPr>
          <p:cNvPr id="9" name="Содержимое 4" descr="Св. Александр Невский икона"/>
          <p:cNvPicPr>
            <a:picLocks/>
          </p:cNvPicPr>
          <p:nvPr/>
        </p:nvPicPr>
        <p:blipFill>
          <a:blip r:embed="rId2" cstate="print"/>
          <a:stretch>
            <a:fillRect/>
          </a:stretch>
        </p:blipFill>
        <p:spPr bwMode="auto">
          <a:xfrm>
            <a:off x="908192" y="1484784"/>
            <a:ext cx="3663808" cy="46413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404664"/>
            <a:ext cx="3008313" cy="1030436"/>
          </a:xfrm>
        </p:spPr>
        <p:txBody>
          <a:bodyPr>
            <a:normAutofit fontScale="90000"/>
          </a:bodyPr>
          <a:lstStyle/>
          <a:p>
            <a:r>
              <a:rPr lang="ru-RU" dirty="0" smtClean="0"/>
              <a:t/>
            </a:r>
            <a:br>
              <a:rPr lang="ru-RU" dirty="0" smtClean="0"/>
            </a:br>
            <a:r>
              <a:rPr lang="ru-RU" sz="1800" dirty="0" smtClean="0">
                <a:solidFill>
                  <a:schemeClr val="tx1"/>
                </a:solidFill>
              </a:rPr>
              <a:t>Икона </a:t>
            </a:r>
            <a:r>
              <a:rPr lang="ru-RU" sz="1800" dirty="0" err="1" smtClean="0">
                <a:solidFill>
                  <a:schemeClr val="tx1"/>
                </a:solidFill>
              </a:rPr>
              <a:t>св.благ.князя</a:t>
            </a:r>
            <a:r>
              <a:rPr lang="ru-RU" sz="1800" dirty="0" smtClean="0">
                <a:solidFill>
                  <a:schemeClr val="tx1"/>
                </a:solidFill>
              </a:rPr>
              <a:t> Александра Невского, написанная в мастерской Данилова монастыря</a:t>
            </a:r>
            <a:r>
              <a:rPr lang="ru-RU" sz="1300" dirty="0" smtClean="0"/>
              <a:t/>
            </a:r>
            <a:br>
              <a:rPr lang="ru-RU" sz="1300" dirty="0" smtClean="0"/>
            </a:br>
            <a:endParaRPr lang="ru-RU" dirty="0"/>
          </a:p>
        </p:txBody>
      </p:sp>
      <p:sp>
        <p:nvSpPr>
          <p:cNvPr id="9" name="Текст 8"/>
          <p:cNvSpPr>
            <a:spLocks noGrp="1"/>
          </p:cNvSpPr>
          <p:nvPr>
            <p:ph type="body" idx="2"/>
          </p:nvPr>
        </p:nvSpPr>
        <p:spPr/>
        <p:txBody>
          <a:bodyPr/>
          <a:lstStyle/>
          <a:p>
            <a:endParaRPr lang="ru-RU" dirty="0"/>
          </a:p>
        </p:txBody>
      </p:sp>
      <p:sp>
        <p:nvSpPr>
          <p:cNvPr id="8" name="Содержимое 7"/>
          <p:cNvSpPr>
            <a:spLocks noGrp="1"/>
          </p:cNvSpPr>
          <p:nvPr>
            <p:ph sz="half" idx="1"/>
          </p:nvPr>
        </p:nvSpPr>
        <p:spPr/>
        <p:txBody>
          <a:bodyPr>
            <a:normAutofit fontScale="70000" lnSpcReduction="20000"/>
          </a:bodyPr>
          <a:lstStyle/>
          <a:p>
            <a:r>
              <a:rPr lang="ru-RU" dirty="0" smtClean="0"/>
              <a:t>Другие иконы рассказывают нам о его земном подвиге, на них он представлен доблестным воином, победителем. Внешность богатырская, густые вьющиеся волосы, черты лица изящные, волевой подбородок обрамлен красивой славянской бородкой. Княжеские одежды украшают его сильное тело, взгляд решительный, но не горделиво смотрит, а задумчиво, в размышлениях о судьбах своей великой Родины.</a:t>
            </a:r>
          </a:p>
          <a:p>
            <a:r>
              <a:rPr lang="ru-RU" dirty="0" smtClean="0"/>
              <a:t>В левой руке его меч, в правой — либо знамя с изображением «Спаса нерукотворного», либо крест, как знак того, что он готов умереть с мечом в руке за Господа Иисуса Христа, за </a:t>
            </a:r>
            <a:r>
              <a:rPr lang="ru-RU" dirty="0" err="1" smtClean="0"/>
              <a:t>други</a:t>
            </a:r>
            <a:r>
              <a:rPr lang="ru-RU" dirty="0" smtClean="0"/>
              <a:t> своя и Отечество. Со щитом его как воина изображают редко, видимо оттого, что не ждал и не боялся нападения, а сам шел в атаку со знаменем. А вот в кольчуге и в латах изображений довольно много.  </a:t>
            </a:r>
          </a:p>
          <a:p>
            <a:endParaRPr lang="ru-RU" dirty="0"/>
          </a:p>
        </p:txBody>
      </p:sp>
      <p:pic>
        <p:nvPicPr>
          <p:cNvPr id="10" name="Содержимое 11" descr="Икона св.блг.князя Александра Невского, написанная в мастерской Данилова монастыря"/>
          <p:cNvPicPr>
            <a:picLocks noGrp="1"/>
          </p:cNvPicPr>
          <p:nvPr>
            <p:ph sz="quarter" idx="2"/>
          </p:nvPr>
        </p:nvPicPr>
        <p:blipFill>
          <a:blip r:embed="rId2" cstate="print"/>
          <a:srcRect/>
          <a:stretch>
            <a:fillRect/>
          </a:stretch>
        </p:blipFill>
        <p:spPr bwMode="auto">
          <a:xfrm>
            <a:off x="179512" y="1196975"/>
            <a:ext cx="3528392" cy="4929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187</TotalTime>
  <Words>836</Words>
  <Application>Microsoft Office PowerPoint</Application>
  <PresentationFormat>Экран (4:3)</PresentationFormat>
  <Paragraphs>110</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Апекс</vt:lpstr>
      <vt:lpstr>Презентация PowerPoint</vt:lpstr>
      <vt:lpstr>Как изображают Александра Невского на иконах и почему?   </vt:lpstr>
      <vt:lpstr>План.</vt:lpstr>
      <vt:lpstr>А.Невский –победитель голосования «Имя России». </vt:lpstr>
      <vt:lpstr>О  днях памяти святого Александра Невского </vt:lpstr>
      <vt:lpstr>Иконография.</vt:lpstr>
      <vt:lpstr>Самая ранняя икона с изображением А.Невского</vt:lpstr>
      <vt:lpstr>Описание  иконописных изображений святого и их значение</vt:lpstr>
      <vt:lpstr> Икона св.благ.князя Александра Невского, написанная в мастерской Данилова монастыря </vt:lpstr>
      <vt:lpstr>Св. Александр Невский с житием. Икона начала XVII в. Храм Покрова на рву (Василия Блаженного). Москва. </vt:lpstr>
      <vt:lpstr>Св. кн. Александр со Спасителем, «Владимирской», свт. Николаем и мч. Александрой Римской. Икона. Ярославль. 1898 г. </vt:lpstr>
      <vt:lpstr>Икона «Александр Невский» из собрания Угличского музея</vt:lpstr>
      <vt:lpstr>Об иконописных изображениях св. Александра Невского.</vt:lpstr>
      <vt:lpstr>Икона св. Александра Невского с житием Государственный Исторический музей, Москва. Кон. XVI в. – Нач. XVII в. </vt:lpstr>
      <vt:lpstr>Св. Александр Невский. Фреска Архангельского собора Московского Кремля. 1666 г. </vt:lpstr>
      <vt:lpstr>Покровитель новой столицы России</vt:lpstr>
      <vt:lpstr>Список наиболее почитаемых икон</vt:lpstr>
      <vt:lpstr>Презентация PowerPoint</vt:lpstr>
      <vt:lpstr>В чем помогает св. благоверный  кн. Александр Невский</vt:lpstr>
      <vt:lpstr>Почитание и канонизация Александра Невского </vt:lpstr>
      <vt:lpstr>Святой Александр Невский в моей жизни</vt:lpstr>
      <vt:lpstr>Святой благоверный князь Александр выиграл главное сражение, которое предстоит любому христианину — сражение за свою душу. За действиями воителя и политика чуткий взгляд видит ценные евангельские добродетели.</vt:lpstr>
      <vt:lpstr>Источники информации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Ольга Ивановна</cp:lastModifiedBy>
  <cp:revision>35</cp:revision>
  <dcterms:created xsi:type="dcterms:W3CDTF">2020-12-13T14:42:49Z</dcterms:created>
  <dcterms:modified xsi:type="dcterms:W3CDTF">2020-12-17T05:57:57Z</dcterms:modified>
</cp:coreProperties>
</file>