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71450"/>
            <a:ext cx="9144000" cy="1371600"/>
          </a:xfrm>
        </p:spPr>
        <p:txBody>
          <a:bodyPr/>
          <a:lstStyle/>
          <a:p>
            <a:r>
              <a:rPr lang="ru-RU" sz="2000" b="1" u="sng"/>
              <a:t>Структурно-функциональная модель методической службы школы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4356100" y="836613"/>
            <a:ext cx="1223963" cy="284162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200" b="1">
                <a:solidFill>
                  <a:srgbClr val="000000"/>
                </a:solidFill>
                <a:latin typeface="Tahoma" pitchFamily="34" charset="0"/>
              </a:rPr>
              <a:t>Педсовет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5508625" y="1268413"/>
            <a:ext cx="3095625" cy="284162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1200" b="1">
                <a:solidFill>
                  <a:srgbClr val="000000"/>
                </a:solidFill>
                <a:latin typeface="Tahoma" pitchFamily="34" charset="0"/>
              </a:rPr>
              <a:t>Библиотека</a:t>
            </a:r>
            <a:r>
              <a:rPr lang="ru-RU" sz="1200">
                <a:solidFill>
                  <a:srgbClr val="000000"/>
                </a:solidFill>
                <a:latin typeface="Tahoma" pitchFamily="34" charset="0"/>
              </a:rPr>
              <a:t> – информационный центр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39750" y="1268413"/>
            <a:ext cx="3024188" cy="284162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200" b="1">
                <a:solidFill>
                  <a:srgbClr val="000000"/>
                </a:solidFill>
                <a:latin typeface="Tahoma" pitchFamily="34" charset="0"/>
              </a:rPr>
              <a:t>Директор</a:t>
            </a:r>
            <a:r>
              <a:rPr lang="ru-RU" sz="1200">
                <a:solidFill>
                  <a:srgbClr val="000000"/>
                </a:solidFill>
                <a:latin typeface="Tahoma" pitchFamily="34" charset="0"/>
              </a:rPr>
              <a:t> Наймушина Н.К.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2411413" y="1989138"/>
            <a:ext cx="3960812" cy="284162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Заместитель по ВВР </a:t>
            </a:r>
            <a:r>
              <a:rPr lang="ru-RU" sz="1200" b="1" dirty="0" smtClean="0">
                <a:solidFill>
                  <a:srgbClr val="000000"/>
                </a:solidFill>
                <a:latin typeface="Tahoma" pitchFamily="34" charset="0"/>
              </a:rPr>
              <a:t>  </a:t>
            </a:r>
            <a:r>
              <a:rPr lang="ru-RU" sz="1200" dirty="0" smtClean="0">
                <a:solidFill>
                  <a:srgbClr val="000000"/>
                </a:solidFill>
                <a:latin typeface="Tahoma" pitchFamily="34" charset="0"/>
              </a:rPr>
              <a:t>Киселева И.В.</a:t>
            </a:r>
            <a:endParaRPr lang="ru-RU" sz="1200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5364163" y="2565400"/>
            <a:ext cx="2879725" cy="284163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200" b="1">
                <a:solidFill>
                  <a:srgbClr val="000000"/>
                </a:solidFill>
                <a:latin typeface="Tahoma" pitchFamily="34" charset="0"/>
              </a:rPr>
              <a:t>М</a:t>
            </a:r>
            <a:r>
              <a:rPr lang="en-US" sz="1200" b="1">
                <a:solidFill>
                  <a:srgbClr val="000000"/>
                </a:solidFill>
                <a:latin typeface="Tahoma" pitchFamily="34" charset="0"/>
              </a:rPr>
              <a:t>/</a:t>
            </a:r>
            <a:r>
              <a:rPr lang="ru-RU" sz="1200" b="1">
                <a:solidFill>
                  <a:srgbClr val="000000"/>
                </a:solidFill>
                <a:latin typeface="Tahoma" pitchFamily="34" charset="0"/>
              </a:rPr>
              <a:t>О классных руководителей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395288" y="1773238"/>
            <a:ext cx="1944687" cy="42227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ru-RU" sz="1200" b="1">
                <a:solidFill>
                  <a:srgbClr val="000000"/>
                </a:solidFill>
                <a:latin typeface="Tahoma" pitchFamily="34" charset="0"/>
              </a:rPr>
              <a:t>Заместитель по УВР</a:t>
            </a:r>
            <a:r>
              <a:rPr lang="ru-RU" sz="1200">
                <a:solidFill>
                  <a:srgbClr val="000000"/>
                </a:solidFill>
                <a:latin typeface="Tahoma" pitchFamily="34" charset="0"/>
              </a:rPr>
              <a:t> Суфиярова О.И</a:t>
            </a:r>
            <a:r>
              <a:rPr lang="ru-RU">
                <a:solidFill>
                  <a:srgbClr val="000000"/>
                </a:solidFill>
                <a:latin typeface="Tahoma" pitchFamily="34" charset="0"/>
              </a:rPr>
              <a:t>.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539750" y="2565400"/>
            <a:ext cx="4679950" cy="590931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60000"/>
              </a:lnSpc>
              <a:spcBef>
                <a:spcPct val="50000"/>
              </a:spcBef>
            </a:pP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Методический совет: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sz="1200" dirty="0" err="1">
                <a:solidFill>
                  <a:srgbClr val="000000"/>
                </a:solidFill>
                <a:latin typeface="Tahoma" pitchFamily="34" charset="0"/>
              </a:rPr>
              <a:t>Суфиярова</a:t>
            </a:r>
            <a:r>
              <a:rPr lang="ru-RU" sz="1200" dirty="0">
                <a:solidFill>
                  <a:srgbClr val="000000"/>
                </a:solidFill>
                <a:latin typeface="Tahoma" pitchFamily="34" charset="0"/>
              </a:rPr>
              <a:t> О.И. </a:t>
            </a:r>
            <a:r>
              <a:rPr lang="ru-RU" sz="1200" dirty="0" smtClean="0">
                <a:solidFill>
                  <a:srgbClr val="000000"/>
                </a:solidFill>
                <a:latin typeface="Tahoma" pitchFamily="34" charset="0"/>
              </a:rPr>
              <a:t>, Киселева И.В</a:t>
            </a:r>
            <a:r>
              <a:rPr lang="ru-RU" sz="1200" dirty="0" smtClean="0">
                <a:solidFill>
                  <a:srgbClr val="000000"/>
                </a:solidFill>
                <a:latin typeface="Tahoma" pitchFamily="34" charset="0"/>
              </a:rPr>
              <a:t>., </a:t>
            </a:r>
            <a:r>
              <a:rPr lang="ru-RU" sz="1200" dirty="0">
                <a:solidFill>
                  <a:srgbClr val="000000"/>
                </a:solidFill>
                <a:latin typeface="Tahoma" pitchFamily="34" charset="0"/>
              </a:rPr>
              <a:t>Сиротина Н.А. </a:t>
            </a:r>
            <a:r>
              <a:rPr lang="ru-RU" sz="1200" dirty="0" err="1" smtClean="0">
                <a:solidFill>
                  <a:srgbClr val="000000"/>
                </a:solidFill>
                <a:latin typeface="Tahoma" pitchFamily="34" charset="0"/>
              </a:rPr>
              <a:t>Зияфутдинова</a:t>
            </a:r>
            <a:r>
              <a:rPr lang="ru-RU" sz="1200" dirty="0" smtClean="0">
                <a:solidFill>
                  <a:srgbClr val="000000"/>
                </a:solidFill>
                <a:latin typeface="Tahoma" pitchFamily="34" charset="0"/>
              </a:rPr>
              <a:t> И.А., Рыжкова И.М., </a:t>
            </a:r>
            <a:r>
              <a:rPr lang="ru-RU" sz="1200" dirty="0" err="1" smtClean="0">
                <a:solidFill>
                  <a:srgbClr val="000000"/>
                </a:solidFill>
                <a:latin typeface="Tahoma" pitchFamily="34" charset="0"/>
              </a:rPr>
              <a:t>Омелькова</a:t>
            </a:r>
            <a:r>
              <a:rPr lang="ru-RU" sz="1200" dirty="0" smtClean="0">
                <a:solidFill>
                  <a:srgbClr val="000000"/>
                </a:solidFill>
                <a:latin typeface="Tahoma" pitchFamily="34" charset="0"/>
              </a:rPr>
              <a:t> О.А., Баширова Т.А.</a:t>
            </a:r>
            <a:endParaRPr lang="ru-RU" sz="1200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3165941" y="5232400"/>
            <a:ext cx="3671888" cy="284163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Временные творческие группы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3744118" y="5788727"/>
            <a:ext cx="1584325" cy="284162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1200" b="1">
                <a:solidFill>
                  <a:srgbClr val="000000"/>
                </a:solidFill>
                <a:latin typeface="Tahoma" pitchFamily="34" charset="0"/>
              </a:rPr>
              <a:t>НОУ и У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2484438" y="6165850"/>
            <a:ext cx="4897437" cy="553998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Система повышения квалификации учителей</a:t>
            </a:r>
            <a:r>
              <a:rPr lang="ru-RU" sz="1200" dirty="0">
                <a:solidFill>
                  <a:srgbClr val="000000"/>
                </a:solidFill>
                <a:latin typeface="Tahoma" pitchFamily="34" charset="0"/>
              </a:rPr>
              <a:t> </a:t>
            </a:r>
            <a:endParaRPr lang="ru-RU" sz="1200" dirty="0" smtClean="0">
              <a:solidFill>
                <a:srgbClr val="000000"/>
              </a:solidFill>
              <a:latin typeface="Tahoma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ru-RU" sz="1200" dirty="0" smtClean="0">
                <a:solidFill>
                  <a:srgbClr val="000000"/>
                </a:solidFill>
                <a:latin typeface="Tahoma" pitchFamily="34" charset="0"/>
              </a:rPr>
              <a:t>(</a:t>
            </a:r>
            <a:r>
              <a:rPr lang="ru-RU" sz="1200" dirty="0">
                <a:solidFill>
                  <a:srgbClr val="000000"/>
                </a:solidFill>
                <a:latin typeface="Tahoma" pitchFamily="34" charset="0"/>
              </a:rPr>
              <a:t>районные семинары, </a:t>
            </a:r>
            <a:r>
              <a:rPr lang="ru-RU" sz="1200" dirty="0" smtClean="0">
                <a:solidFill>
                  <a:srgbClr val="000000"/>
                </a:solidFill>
                <a:latin typeface="Tahoma" pitchFamily="34" charset="0"/>
              </a:rPr>
              <a:t>Дистанционное обучение, ИРРО</a:t>
            </a:r>
            <a:r>
              <a:rPr lang="ru-RU" sz="1200" dirty="0">
                <a:solidFill>
                  <a:srgbClr val="000000"/>
                </a:solidFill>
                <a:latin typeface="Tahoma" pitchFamily="34" charset="0"/>
              </a:rPr>
              <a:t>)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539750" y="3429000"/>
            <a:ext cx="1655763" cy="205902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М</a:t>
            </a:r>
            <a:r>
              <a:rPr lang="en-US" sz="1200" b="1" dirty="0">
                <a:solidFill>
                  <a:srgbClr val="000000"/>
                </a:solidFill>
                <a:latin typeface="Tahoma" pitchFamily="34" charset="0"/>
              </a:rPr>
              <a:t>/</a:t>
            </a: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О </a:t>
            </a:r>
            <a:r>
              <a:rPr lang="ru-RU" sz="1200" b="1" dirty="0" smtClean="0">
                <a:solidFill>
                  <a:srgbClr val="000000"/>
                </a:solidFill>
                <a:latin typeface="Tahoma" pitchFamily="34" charset="0"/>
              </a:rPr>
              <a:t>«Гуманитарных </a:t>
            </a: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наук</a:t>
            </a:r>
            <a:r>
              <a:rPr lang="ru-RU" sz="1200" b="1" dirty="0" smtClean="0">
                <a:solidFill>
                  <a:srgbClr val="000000"/>
                </a:solidFill>
                <a:latin typeface="Tahoma" pitchFamily="34" charset="0"/>
              </a:rPr>
              <a:t>»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err="1" smtClean="0">
                <a:solidFill>
                  <a:srgbClr val="000000"/>
                </a:solidFill>
                <a:latin typeface="Tahoma" pitchFamily="34" charset="0"/>
              </a:rPr>
              <a:t>Лескина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Tahoma" pitchFamily="34" charset="0"/>
              </a:rPr>
              <a:t>Н.Г.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err="1" smtClean="0">
                <a:solidFill>
                  <a:srgbClr val="000000"/>
                </a:solidFill>
                <a:latin typeface="Tahoma" pitchFamily="34" charset="0"/>
              </a:rPr>
              <a:t>Кайгородова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Tahoma" pitchFamily="34" charset="0"/>
              </a:rPr>
              <a:t>Т.В.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err="1">
                <a:solidFill>
                  <a:srgbClr val="000000"/>
                </a:solidFill>
                <a:latin typeface="Tahoma" pitchFamily="34" charset="0"/>
              </a:rPr>
              <a:t>Дорохина</a:t>
            </a:r>
            <a:r>
              <a:rPr lang="ru-RU" sz="1100" dirty="0">
                <a:solidFill>
                  <a:srgbClr val="000000"/>
                </a:solidFill>
                <a:latin typeface="Tahoma" pitchFamily="34" charset="0"/>
              </a:rPr>
              <a:t> Н.В.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err="1">
                <a:solidFill>
                  <a:srgbClr val="000000"/>
                </a:solidFill>
                <a:latin typeface="Tahoma" pitchFamily="34" charset="0"/>
              </a:rPr>
              <a:t>Зияфутдинова</a:t>
            </a:r>
            <a:r>
              <a:rPr lang="ru-RU" sz="1100" dirty="0">
                <a:solidFill>
                  <a:srgbClr val="000000"/>
                </a:solidFill>
                <a:latin typeface="Tahoma" pitchFamily="34" charset="0"/>
              </a:rPr>
              <a:t> И.А.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Кашина </a:t>
            </a:r>
            <a:r>
              <a:rPr lang="ru-RU" sz="1100" dirty="0">
                <a:solidFill>
                  <a:srgbClr val="000000"/>
                </a:solidFill>
                <a:latin typeface="Tahoma" pitchFamily="34" charset="0"/>
              </a:rPr>
              <a:t>О.С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Чазова Е.В.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Ахмадуллина О.В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Попова И.И.</a:t>
            </a:r>
            <a:endParaRPr lang="ru-RU" sz="1100" dirty="0" smtClean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endParaRPr lang="ru-RU" sz="1100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25" name="Text Box 17"/>
          <p:cNvSpPr txBox="1">
            <a:spLocks noChangeArrowheads="1"/>
          </p:cNvSpPr>
          <p:nvPr/>
        </p:nvSpPr>
        <p:spPr bwMode="auto">
          <a:xfrm>
            <a:off x="2195513" y="3429000"/>
            <a:ext cx="1655762" cy="1778949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М</a:t>
            </a:r>
            <a:r>
              <a:rPr lang="en-US" sz="1200" b="1" dirty="0">
                <a:solidFill>
                  <a:srgbClr val="000000"/>
                </a:solidFill>
                <a:latin typeface="Tahoma" pitchFamily="34" charset="0"/>
              </a:rPr>
              <a:t>/</a:t>
            </a: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О «Точных наук»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u="sng" dirty="0">
                <a:solidFill>
                  <a:srgbClr val="000000"/>
                </a:solidFill>
                <a:latin typeface="Tahoma" pitchFamily="34" charset="0"/>
              </a:rPr>
              <a:t>Сиротина Н.А.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Ибрагимова 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Т.Р.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err="1" smtClean="0">
                <a:solidFill>
                  <a:srgbClr val="000000"/>
                </a:solidFill>
                <a:latin typeface="Tahoma" pitchFamily="34" charset="0"/>
              </a:rPr>
              <a:t>Мурзина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 Н.В.</a:t>
            </a:r>
            <a:endParaRPr lang="ru-RU" sz="1100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err="1">
                <a:solidFill>
                  <a:srgbClr val="000000"/>
                </a:solidFill>
                <a:latin typeface="Tahoma" pitchFamily="34" charset="0"/>
              </a:rPr>
              <a:t>Наймушина</a:t>
            </a:r>
            <a:r>
              <a:rPr lang="ru-RU" sz="1100" dirty="0">
                <a:solidFill>
                  <a:srgbClr val="000000"/>
                </a:solidFill>
                <a:latin typeface="Tahoma" pitchFamily="34" charset="0"/>
              </a:rPr>
              <a:t> Н.К.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err="1">
                <a:solidFill>
                  <a:srgbClr val="000000"/>
                </a:solidFill>
                <a:latin typeface="Tahoma" pitchFamily="34" charset="0"/>
              </a:rPr>
              <a:t>Суфиярова</a:t>
            </a:r>
            <a:r>
              <a:rPr lang="ru-RU" sz="1100" dirty="0">
                <a:solidFill>
                  <a:srgbClr val="000000"/>
                </a:solidFill>
                <a:latin typeface="Tahoma" pitchFamily="34" charset="0"/>
              </a:rPr>
              <a:t> О.И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err="1" smtClean="0">
                <a:solidFill>
                  <a:srgbClr val="000000"/>
                </a:solidFill>
                <a:latin typeface="Tahoma" pitchFamily="34" charset="0"/>
              </a:rPr>
              <a:t>Растунцева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 Н.Б.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err="1" smtClean="0">
                <a:solidFill>
                  <a:srgbClr val="000000"/>
                </a:solidFill>
                <a:latin typeface="Tahoma" pitchFamily="34" charset="0"/>
              </a:rPr>
              <a:t>Буханцова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 Г.С.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sz="1100" dirty="0" err="1" smtClean="0">
                <a:solidFill>
                  <a:srgbClr val="000000"/>
                </a:solidFill>
                <a:latin typeface="Tahoma" pitchFamily="34" charset="0"/>
              </a:rPr>
              <a:t>Паздникова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 Т.Н.</a:t>
            </a:r>
            <a:endParaRPr lang="ru-RU" sz="1100" dirty="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3851275" y="3429000"/>
            <a:ext cx="1944688" cy="1832809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М</a:t>
            </a:r>
            <a:r>
              <a:rPr lang="en-US" sz="1200" b="1" dirty="0">
                <a:solidFill>
                  <a:srgbClr val="000000"/>
                </a:solidFill>
                <a:latin typeface="Tahoma" pitchFamily="34" charset="0"/>
              </a:rPr>
              <a:t>/</a:t>
            </a: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О </a:t>
            </a:r>
            <a:r>
              <a:rPr lang="ru-RU" sz="1200" b="1" dirty="0" smtClean="0">
                <a:solidFill>
                  <a:srgbClr val="000000"/>
                </a:solidFill>
                <a:latin typeface="Tahoma" pitchFamily="34" charset="0"/>
              </a:rPr>
              <a:t>«Коррекционное обучение»</a:t>
            </a:r>
            <a:endParaRPr lang="ru-RU" sz="1200" b="1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u="sng" dirty="0" smtClean="0">
                <a:solidFill>
                  <a:srgbClr val="000000"/>
                </a:solidFill>
                <a:latin typeface="Tahoma" pitchFamily="34" charset="0"/>
              </a:rPr>
              <a:t>Воробьева Г.А.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Баширова Т.А.</a:t>
            </a:r>
            <a:endParaRPr lang="ru-RU" sz="1100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err="1" smtClean="0">
                <a:solidFill>
                  <a:srgbClr val="000000"/>
                </a:solidFill>
                <a:latin typeface="Tahoma" pitchFamily="34" charset="0"/>
              </a:rPr>
              <a:t>Стенина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Л.Н.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err="1" smtClean="0">
                <a:solidFill>
                  <a:srgbClr val="000000"/>
                </a:solidFill>
                <a:latin typeface="Tahoma" pitchFamily="34" charset="0"/>
              </a:rPr>
              <a:t>Омелькова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 О.А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err="1" smtClean="0">
                <a:solidFill>
                  <a:srgbClr val="000000"/>
                </a:solidFill>
                <a:latin typeface="Tahoma" pitchFamily="34" charset="0"/>
              </a:rPr>
              <a:t>Кулыгина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 Н.О.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Киселёва И.В.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Соколов А.Л.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Зотов Е.В.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Ефремова О.В.</a:t>
            </a:r>
            <a:endParaRPr lang="ru-RU" sz="1100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5795963" y="3429000"/>
            <a:ext cx="2016125" cy="1782026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М</a:t>
            </a:r>
            <a:r>
              <a:rPr lang="en-US" sz="1200" b="1" dirty="0">
                <a:solidFill>
                  <a:srgbClr val="000000"/>
                </a:solidFill>
                <a:latin typeface="Tahoma" pitchFamily="34" charset="0"/>
              </a:rPr>
              <a:t>/</a:t>
            </a:r>
            <a:r>
              <a:rPr lang="ru-RU" sz="1200" b="1" dirty="0">
                <a:solidFill>
                  <a:srgbClr val="000000"/>
                </a:solidFill>
                <a:latin typeface="Tahoma" pitchFamily="34" charset="0"/>
              </a:rPr>
              <a:t>О «Начальные </a:t>
            </a:r>
            <a:r>
              <a:rPr lang="ru-RU" sz="1200" b="1" dirty="0" smtClean="0">
                <a:solidFill>
                  <a:srgbClr val="000000"/>
                </a:solidFill>
                <a:latin typeface="Tahoma" pitchFamily="34" charset="0"/>
              </a:rPr>
              <a:t>классы»</a:t>
            </a:r>
          </a:p>
          <a:p>
            <a:pPr eaLnBrk="1" hangingPunct="1">
              <a:spcBef>
                <a:spcPct val="50000"/>
              </a:spcBef>
            </a:pPr>
            <a:r>
              <a:rPr lang="ru-RU" sz="1100" u="sng" dirty="0" smtClean="0">
                <a:solidFill>
                  <a:srgbClr val="000000"/>
                </a:solidFill>
                <a:latin typeface="Tahoma" pitchFamily="34" charset="0"/>
              </a:rPr>
              <a:t>Щелокова Ю.В.</a:t>
            </a:r>
            <a:endParaRPr lang="ru-RU" sz="1100" b="1" u="sng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>
                <a:solidFill>
                  <a:srgbClr val="000000"/>
                </a:solidFill>
                <a:latin typeface="Tahoma" pitchFamily="34" charset="0"/>
              </a:rPr>
              <a:t>Садыкова Л.Н.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Рыжкова 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И.М.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err="1" smtClean="0">
                <a:solidFill>
                  <a:srgbClr val="000000"/>
                </a:solidFill>
                <a:latin typeface="Tahoma" pitchFamily="34" charset="0"/>
              </a:rPr>
              <a:t>Алексенцева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 Ю.Р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Шараева О.П.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Урванцева А.В.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err="1" smtClean="0">
                <a:solidFill>
                  <a:srgbClr val="000000"/>
                </a:solidFill>
                <a:latin typeface="Tahoma" pitchFamily="34" charset="0"/>
              </a:rPr>
              <a:t>Стенина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 Л.Н.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</a:pPr>
            <a:r>
              <a:rPr lang="ru-RU" sz="1100" dirty="0" err="1" smtClean="0">
                <a:solidFill>
                  <a:srgbClr val="000000"/>
                </a:solidFill>
                <a:latin typeface="Tahoma" pitchFamily="34" charset="0"/>
              </a:rPr>
              <a:t>Омелькова</a:t>
            </a:r>
            <a:r>
              <a:rPr lang="ru-RU" sz="1100" dirty="0" smtClean="0">
                <a:solidFill>
                  <a:srgbClr val="000000"/>
                </a:solidFill>
                <a:latin typeface="Tahoma" pitchFamily="34" charset="0"/>
              </a:rPr>
              <a:t> О.А.</a:t>
            </a:r>
            <a:endParaRPr lang="ru-RU" sz="1200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flipH="1">
            <a:off x="7380288" y="638175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29" name="Line 21"/>
          <p:cNvSpPr>
            <a:spLocks noChangeShapeType="1"/>
          </p:cNvSpPr>
          <p:nvPr/>
        </p:nvSpPr>
        <p:spPr bwMode="auto">
          <a:xfrm>
            <a:off x="8893175" y="83661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 flipH="1">
            <a:off x="5580063" y="908050"/>
            <a:ext cx="309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31" name="Line 23"/>
          <p:cNvSpPr>
            <a:spLocks noChangeShapeType="1"/>
          </p:cNvSpPr>
          <p:nvPr/>
        </p:nvSpPr>
        <p:spPr bwMode="auto">
          <a:xfrm>
            <a:off x="8604250" y="908050"/>
            <a:ext cx="0" cy="54737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>
            <a:off x="323850" y="981075"/>
            <a:ext cx="403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>
            <a:off x="323850" y="6381750"/>
            <a:ext cx="2160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34" name="Line 26"/>
          <p:cNvSpPr>
            <a:spLocks noChangeShapeType="1"/>
          </p:cNvSpPr>
          <p:nvPr/>
        </p:nvSpPr>
        <p:spPr bwMode="auto">
          <a:xfrm>
            <a:off x="323850" y="981075"/>
            <a:ext cx="0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35" name="Line 27"/>
          <p:cNvSpPr>
            <a:spLocks noChangeShapeType="1"/>
          </p:cNvSpPr>
          <p:nvPr/>
        </p:nvSpPr>
        <p:spPr bwMode="auto">
          <a:xfrm flipH="1">
            <a:off x="7380288" y="1557338"/>
            <a:ext cx="21590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36" name="Line 28"/>
          <p:cNvSpPr>
            <a:spLocks noChangeShapeType="1"/>
          </p:cNvSpPr>
          <p:nvPr/>
        </p:nvSpPr>
        <p:spPr bwMode="auto">
          <a:xfrm flipV="1">
            <a:off x="6372225" y="1557338"/>
            <a:ext cx="43180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37" name="Line 29"/>
          <p:cNvSpPr>
            <a:spLocks noChangeShapeType="1"/>
          </p:cNvSpPr>
          <p:nvPr/>
        </p:nvSpPr>
        <p:spPr bwMode="auto">
          <a:xfrm>
            <a:off x="6372225" y="2060575"/>
            <a:ext cx="6477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38" name="Line 30"/>
          <p:cNvSpPr>
            <a:spLocks noChangeShapeType="1"/>
          </p:cNvSpPr>
          <p:nvPr/>
        </p:nvSpPr>
        <p:spPr bwMode="auto">
          <a:xfrm flipV="1">
            <a:off x="3563938" y="1125538"/>
            <a:ext cx="79216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39" name="Line 31"/>
          <p:cNvSpPr>
            <a:spLocks noChangeShapeType="1"/>
          </p:cNvSpPr>
          <p:nvPr/>
        </p:nvSpPr>
        <p:spPr bwMode="auto">
          <a:xfrm>
            <a:off x="3563938" y="1412875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40" name="Line 32"/>
          <p:cNvSpPr>
            <a:spLocks noChangeShapeType="1"/>
          </p:cNvSpPr>
          <p:nvPr/>
        </p:nvSpPr>
        <p:spPr bwMode="auto">
          <a:xfrm>
            <a:off x="3563938" y="1412875"/>
            <a:ext cx="1008062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41" name="Line 33"/>
          <p:cNvSpPr>
            <a:spLocks noChangeShapeType="1"/>
          </p:cNvSpPr>
          <p:nvPr/>
        </p:nvSpPr>
        <p:spPr bwMode="auto">
          <a:xfrm>
            <a:off x="1908175" y="15573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42" name="Line 34"/>
          <p:cNvSpPr>
            <a:spLocks noChangeShapeType="1"/>
          </p:cNvSpPr>
          <p:nvPr/>
        </p:nvSpPr>
        <p:spPr bwMode="auto">
          <a:xfrm>
            <a:off x="1908175" y="22050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43" name="Line 35"/>
          <p:cNvSpPr>
            <a:spLocks noChangeShapeType="1"/>
          </p:cNvSpPr>
          <p:nvPr/>
        </p:nvSpPr>
        <p:spPr bwMode="auto">
          <a:xfrm>
            <a:off x="4572000" y="22764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44" name="Line 36"/>
          <p:cNvSpPr>
            <a:spLocks noChangeShapeType="1"/>
          </p:cNvSpPr>
          <p:nvPr/>
        </p:nvSpPr>
        <p:spPr bwMode="auto">
          <a:xfrm>
            <a:off x="1547813" y="31416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45" name="Line 37"/>
          <p:cNvSpPr>
            <a:spLocks noChangeShapeType="1"/>
          </p:cNvSpPr>
          <p:nvPr/>
        </p:nvSpPr>
        <p:spPr bwMode="auto">
          <a:xfrm>
            <a:off x="3059113" y="31416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46" name="Line 38"/>
          <p:cNvSpPr>
            <a:spLocks noChangeShapeType="1"/>
          </p:cNvSpPr>
          <p:nvPr/>
        </p:nvSpPr>
        <p:spPr bwMode="auto">
          <a:xfrm>
            <a:off x="4572000" y="31416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47" name="Line 39"/>
          <p:cNvSpPr>
            <a:spLocks noChangeShapeType="1"/>
          </p:cNvSpPr>
          <p:nvPr/>
        </p:nvSpPr>
        <p:spPr bwMode="auto">
          <a:xfrm>
            <a:off x="5219700" y="3141663"/>
            <a:ext cx="7207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48" name="Line 40"/>
          <p:cNvSpPr>
            <a:spLocks noChangeShapeType="1"/>
          </p:cNvSpPr>
          <p:nvPr/>
        </p:nvSpPr>
        <p:spPr bwMode="auto">
          <a:xfrm>
            <a:off x="3851275" y="4868863"/>
            <a:ext cx="730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49" name="Line 41"/>
          <p:cNvSpPr>
            <a:spLocks noChangeShapeType="1"/>
          </p:cNvSpPr>
          <p:nvPr/>
        </p:nvSpPr>
        <p:spPr bwMode="auto">
          <a:xfrm>
            <a:off x="4536281" y="5499802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50" name="Line 42"/>
          <p:cNvSpPr>
            <a:spLocks noChangeShapeType="1"/>
          </p:cNvSpPr>
          <p:nvPr/>
        </p:nvSpPr>
        <p:spPr bwMode="auto">
          <a:xfrm flipV="1">
            <a:off x="2339975" y="1557338"/>
            <a:ext cx="316865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6" grpId="0" animBg="1"/>
      <p:bldP spid="43023" grpId="0" animBg="1"/>
      <p:bldP spid="43025" grpId="0" animBg="1"/>
      <p:bldP spid="43026" grpId="0" animBg="1"/>
      <p:bldP spid="4302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202</Words>
  <Application>Microsoft Office PowerPoint</Application>
  <PresentationFormat>Экран (4:3)</PresentationFormat>
  <Paragraphs>50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Структурно-функциональная модель методической службы школы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Структурно-функциональная модель методической службы школы</dc:title>
  <dc:creator>Лилия Георгиевна</dc:creator>
  <cp:lastModifiedBy>Лилия Георгиевна</cp:lastModifiedBy>
  <cp:revision>3</cp:revision>
  <dcterms:modified xsi:type="dcterms:W3CDTF">2018-09-30T09:59:23Z</dcterms:modified>
</cp:coreProperties>
</file>