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7772400" cy="10058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D11E6CFA-A605-47EE-8DA4-C3DCC1FA539A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ru-RU" sz="1400" b="0" i="0" u="none" strike="noStrike" kern="120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879EDA86-5236-413E-9B3B-55A0FE60A8C6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Liberation Sans" pitchFamily="18"/>
        <a:ea typeface="DejaVu Sans" pitchFamily="2"/>
        <a:cs typeface="DejaVu San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164EFCC-F650-422E-9119-7DB993E1A047}" type="datetime1">
              <a:rPr lang="ru-RU" smtClean="0"/>
              <a:pPr lvl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A998A11-C595-4FE2-A40D-FF014D0DE15F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164EFCC-F650-422E-9119-7DB993E1A047}" type="datetime1">
              <a:rPr lang="ru-RU" smtClean="0"/>
              <a:pPr lvl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3BFE35-0800-4EB0-B61E-F017EBEC10DE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164EFCC-F650-422E-9119-7DB993E1A047}" type="datetime1">
              <a:rPr lang="ru-RU" smtClean="0"/>
              <a:pPr lvl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E67150D-7663-4D87-A387-E3A87DE22A3E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6BF4C12-153D-4F3A-B32B-AC3EFCE96A7D}" type="datetime1">
              <a:rPr lang="ru-RU" smtClean="0"/>
              <a:pPr lvl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7B9688-2C8E-48A0-8D3E-291B90EDC77B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6BF4C12-153D-4F3A-B32B-AC3EFCE96A7D}" type="datetime1">
              <a:rPr lang="ru-RU" smtClean="0"/>
              <a:pPr lvl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229D026-4983-4CD5-A4BF-9536FDA0074D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6BF4C12-153D-4F3A-B32B-AC3EFCE96A7D}" type="datetime1">
              <a:rPr lang="ru-RU" smtClean="0"/>
              <a:pPr lvl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F620060-EA79-4D1E-8572-E004B20B1F14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6BF4C12-153D-4F3A-B32B-AC3EFCE96A7D}" type="datetime1">
              <a:rPr lang="ru-RU" smtClean="0"/>
              <a:pPr lvl="0"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9E3973A-3480-4A91-B57B-73E134EBDBBD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6BF4C12-153D-4F3A-B32B-AC3EFCE96A7D}" type="datetime1">
              <a:rPr lang="ru-RU" smtClean="0"/>
              <a:pPr lvl="0"/>
              <a:t>13.01.2015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A6E08A-EB67-45A7-B0CE-476B17C691EB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6BF4C12-153D-4F3A-B32B-AC3EFCE96A7D}" type="datetime1">
              <a:rPr lang="ru-RU" smtClean="0"/>
              <a:pPr lvl="0"/>
              <a:t>13.01.2015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E426AF-5A61-437E-A3F2-DA2D4427CFED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6BF4C12-153D-4F3A-B32B-AC3EFCE96A7D}" type="datetime1">
              <a:rPr lang="ru-RU" smtClean="0"/>
              <a:pPr lvl="0"/>
              <a:t>13.01.2015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B883EF6-CCFB-4AD1-8F53-140CE048ECBB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6BF4C12-153D-4F3A-B32B-AC3EFCE96A7D}" type="datetime1">
              <a:rPr lang="ru-RU" smtClean="0"/>
              <a:pPr lvl="0"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DB8E6D-579E-4251-B106-252AE5E348FA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164EFCC-F650-422E-9119-7DB993E1A047}" type="datetime1">
              <a:rPr lang="ru-RU" smtClean="0"/>
              <a:pPr lvl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6A37FA2-5493-4B0C-9F94-319F9CC0972B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6BF4C12-153D-4F3A-B32B-AC3EFCE96A7D}" type="datetime1">
              <a:rPr lang="ru-RU" smtClean="0"/>
              <a:pPr lvl="0"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520438-8C1D-471E-8E88-CB95A1E1A35C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6BF4C12-153D-4F3A-B32B-AC3EFCE96A7D}" type="datetime1">
              <a:rPr lang="ru-RU" smtClean="0"/>
              <a:pPr lvl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55483D-4A40-46C8-BB0F-990309C5313B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6BF4C12-153D-4F3A-B32B-AC3EFCE96A7D}" type="datetime1">
              <a:rPr lang="ru-RU" smtClean="0"/>
              <a:pPr lvl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0D68DC-FDF4-4DFD-980D-17D019488D0F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164EFCC-F650-422E-9119-7DB993E1A047}" type="datetime1">
              <a:rPr lang="ru-RU" smtClean="0"/>
              <a:pPr lvl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61AF520-922B-4356-9683-317474191A87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164EFCC-F650-422E-9119-7DB993E1A047}" type="datetime1">
              <a:rPr lang="ru-RU" smtClean="0"/>
              <a:pPr lvl="0"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2CDAD4-6DE8-4F20-BC3E-C77B9DC75920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164EFCC-F650-422E-9119-7DB993E1A047}" type="datetime1">
              <a:rPr lang="ru-RU" smtClean="0"/>
              <a:pPr lvl="0"/>
              <a:t>13.01.2015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257A9F2-A567-4C66-938A-D19E6C9F2730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164EFCC-F650-422E-9119-7DB993E1A047}" type="datetime1">
              <a:rPr lang="ru-RU" smtClean="0"/>
              <a:pPr lvl="0"/>
              <a:t>13.01.2015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346A77-75F7-444A-8173-ABA5E9CDC85C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164EFCC-F650-422E-9119-7DB993E1A047}" type="datetime1">
              <a:rPr lang="ru-RU" smtClean="0"/>
              <a:pPr lvl="0"/>
              <a:t>13.01.2015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8D6E1F-16C6-476F-B757-4679143E4B92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164EFCC-F650-422E-9119-7DB993E1A047}" type="datetime1">
              <a:rPr lang="ru-RU" smtClean="0"/>
              <a:pPr lvl="0"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9745A68-24A2-4776-82E2-B04F29CD8AEF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164EFCC-F650-422E-9119-7DB993E1A047}" type="datetime1">
              <a:rPr lang="ru-RU" smtClean="0"/>
              <a:pPr lvl="0"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5ABBACE-3A71-461F-B3B0-958A1DF0ECD4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spc="0">
                <a:solidFill>
                  <a:srgbClr val="8B8B8B"/>
                </a:solidFill>
                <a:latin typeface="Calibri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0164EFCC-F650-422E-9119-7DB993E1A047}" type="datetime1">
              <a:rPr lang="ru-RU"/>
              <a:pPr lvl="0"/>
              <a:t>13.01.2015</a:t>
            </a:fld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lvl1pPr lvl="0" rtl="0" hangingPunct="0">
              <a:buNone/>
              <a:tabLst/>
              <a:defRPr lang="ru-RU" sz="2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spc="0">
                <a:solidFill>
                  <a:srgbClr val="8B8B8B"/>
                </a:solidFill>
                <a:latin typeface="Calibri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ADE895BC-7D18-4BDC-B788-1A15FE31C657}" type="slidenum">
              <a:rPr/>
              <a:pPr lvl="0"/>
              <a:t>‹#›</a:t>
            </a:fld>
            <a:endParaRPr lang="ru-RU"/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6" name="Текст 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6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DejaVu Sans" pitchFamily="2"/>
                <a:cs typeface="DejaVu Sans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DejaVu Sans" pitchFamily="2"/>
                <a:cs typeface="DejaVu Sans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DejaVu Sans" pitchFamily="2"/>
                <a:cs typeface="DejaVu Sans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DejaVu Sans" pitchFamily="2"/>
                <a:cs typeface="DejaVu Sans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DejaVu Sans" pitchFamily="2"/>
                <a:cs typeface="DejaVu Sans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DejaVu Sans" pitchFamily="2"/>
                <a:cs typeface="DejaVu Sans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DejaVu Sans" pitchFamily="2"/>
                <a:cs typeface="DejaVu Sans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DejaVu Sans" pitchFamily="2"/>
                <a:cs typeface="DejaVu Sans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DejaVu Sans" pitchFamily="2"/>
                <a:cs typeface="DejaVu Sans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rtl="0" hangingPunct="1">
        <a:tabLst/>
        <a:defRPr lang="ru-RU" sz="1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DejaVu Sans" pitchFamily="2"/>
          <a:cs typeface="DejaVu Sans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ru-RU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DejaVu Sans" pitchFamily="2"/>
          <a:cs typeface="DejaVu Sans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DejaVu Sans" pitchFamily="2"/>
                <a:cs typeface="DejaVu Sans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DejaVu Sans" pitchFamily="2"/>
                <a:cs typeface="DejaVu Sans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DejaVu Sans" pitchFamily="2"/>
                <a:cs typeface="DejaVu Sans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DejaVu Sans" pitchFamily="2"/>
                <a:cs typeface="DejaVu Sans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DejaVu Sans" pitchFamily="2"/>
                <a:cs typeface="DejaVu Sans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DejaVu Sans" pitchFamily="2"/>
                <a:cs typeface="DejaVu Sans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DejaVu Sans" pitchFamily="2"/>
                <a:cs typeface="DejaVu Sans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DejaVu Sans" pitchFamily="2"/>
                <a:cs typeface="DejaVu Sans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DejaVu Sans" pitchFamily="2"/>
                <a:cs typeface="DejaVu Sans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Четвертый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1"/>
            <a:r>
              <a:rPr lang="ru-RU"/>
              <a:t>Третий уровень</a:t>
            </a:r>
          </a:p>
          <a:p>
            <a:pPr lvl="2"/>
            <a:r>
              <a:rPr lang="ru-RU"/>
              <a:t>Четвертый уровень</a:t>
            </a:r>
          </a:p>
          <a:p>
            <a:pPr lvl="3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spc="0">
                <a:solidFill>
                  <a:srgbClr val="8B8B8B"/>
                </a:solidFill>
                <a:latin typeface="Calibri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E6BF4C12-153D-4F3A-B32B-AC3EFCE96A7D}" type="datetime1">
              <a:rPr lang="ru-RU"/>
              <a:pPr lvl="0"/>
              <a:t>13.01.2015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lvl1pPr lvl="0" rtl="0" hangingPunct="0">
              <a:buNone/>
              <a:tabLst/>
              <a:defRPr lang="ru-RU" sz="2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spc="0">
                <a:solidFill>
                  <a:srgbClr val="8B8B8B"/>
                </a:solidFill>
                <a:latin typeface="Calibri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30D6ABEF-75A1-4660-8ABA-37A52E42B16B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ru-RU" sz="4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DejaVu Sans" pitchFamily="2"/>
          <a:cs typeface="DejaVu Sans" pitchFamily="2"/>
        </a:defRPr>
      </a:lvl1pPr>
    </p:titleStyle>
    <p:bodyStyle>
      <a:lvl1pPr lvl="0" rtl="0">
        <a:buSzPct val="45000"/>
        <a:buFont typeface="StarSymbol"/>
        <a:buChar char="●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1pPr>
      <a:lvl2pPr lvl="1" rtl="0">
        <a:buSzPct val="45000"/>
        <a:buFont typeface="StarSymbol"/>
        <a:buChar char="●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2pPr>
      <a:lvl3pPr lvl="2" rtl="0">
        <a:buSzPct val="75000"/>
        <a:buFont typeface="StarSymbol"/>
        <a:buChar char="–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3pPr>
      <a:lvl4pPr lvl="3" rtl="0">
        <a:buSzPct val="45000"/>
        <a:buFont typeface="StarSymbol"/>
        <a:buChar char="●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4pPr>
      <a:lvl5pPr lvl="4" rtl="0">
        <a:buSzPct val="75000"/>
        <a:buFont typeface="StarSymbol"/>
        <a:buChar char="–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5pPr>
      <a:lvl6pPr lvl="5" rtl="0">
        <a:buSzPct val="45000"/>
        <a:buFont typeface="StarSymbol"/>
        <a:buChar char="●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6pPr>
      <a:lvl7pPr lvl="6" rtl="0">
        <a:buSzPct val="45000"/>
        <a:buFont typeface="StarSymbol"/>
        <a:buChar char="●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7pPr>
      <a:lvl8pPr lvl="7" rtl="0">
        <a:buSzPct val="45000"/>
        <a:buFont typeface="StarSymbol"/>
        <a:buChar char="●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8pPr>
      <a:lvl9pPr marL="0" marR="0" lvl="0" indent="0" algn="l" rtl="0" hangingPunct="1">
        <a:spcBef>
          <a:spcPts val="638"/>
        </a:spcBef>
        <a:spcAft>
          <a:spcPts val="1417"/>
        </a:spcAft>
        <a:buSzPct val="45000"/>
        <a:buFont typeface="Arial" pitchFamily="32"/>
        <a:buChar char="•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Pictures/1000000000000080000000800AF16865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6399360"/>
            <a:ext cx="9143640" cy="475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 r:link="rId4" cstate="print"/>
            <a:tile sx="100002" sy="100002" algn="tl"/>
          </a:blipFill>
          <a:ln w="19080">
            <a:solidFill>
              <a:srgbClr val="996633">
                <a:alpha val="53000"/>
              </a:srgbClr>
            </a:solidFill>
            <a:prstDash val="solid"/>
            <a:miter/>
          </a:ln>
        </p:spPr>
        <p:txBody>
          <a:bodyPr vert="horz" wrap="none" lIns="90000" tIns="45000" rIns="90000" bIns="4500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6640" y="1042919"/>
            <a:ext cx="8100720" cy="1469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6000" b="1" i="0" u="none" strike="noStrike" kern="1200" spc="0">
                <a:ln>
                  <a:noFill/>
                </a:ln>
                <a:solidFill>
                  <a:srgbClr val="1F497D"/>
                </a:solidFill>
                <a:latin typeface="Calibri" pitchFamily="18"/>
                <a:ea typeface="DejaVu Sans" pitchFamily="2"/>
                <a:cs typeface="DejaVu Sans" pitchFamily="2"/>
              </a:rPr>
              <a:t>Формирование изображения на экране монитора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642960" y="3643199"/>
            <a:ext cx="2857320" cy="2291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5357818" y="3643314"/>
            <a:ext cx="2666520" cy="199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l="3879" t="15940" r="2945" b="4342"/>
          <a:stretch>
            <a:fillRect/>
          </a:stretch>
        </p:blipFill>
        <p:spPr>
          <a:xfrm>
            <a:off x="642910" y="1214422"/>
            <a:ext cx="5143536" cy="39290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/>
          <p:nvPr/>
        </p:nvSpPr>
        <p:spPr>
          <a:xfrm>
            <a:off x="5643720" y="500040"/>
            <a:ext cx="3499920" cy="309631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dirty="0">
                <a:ln>
                  <a:noFill/>
                </a:ln>
                <a:solidFill>
                  <a:srgbClr val="002060"/>
                </a:solidFill>
                <a:latin typeface="Calibri" pitchFamily="18"/>
                <a:ea typeface="DejaVu Sans" pitchFamily="2"/>
                <a:cs typeface="DejaVu Sans" pitchFamily="2"/>
              </a:rPr>
              <a:t>Глубине цвета – длина двоичного кода, который используется для кодирования цвета пикселя.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dirty="0">
                <a:ln>
                  <a:noFill/>
                </a:ln>
                <a:solidFill>
                  <a:srgbClr val="002060"/>
                </a:solidFill>
                <a:latin typeface="Calibri" pitchFamily="18"/>
                <a:ea typeface="DejaVu Sans" pitchFamily="2"/>
                <a:cs typeface="DejaVu Sans" pitchFamily="2"/>
              </a:rPr>
              <a:t>N = 2</a:t>
            </a:r>
            <a:r>
              <a:rPr lang="ru-RU" sz="2400" b="1" i="0" u="none" strike="noStrike" kern="1200" spc="0" baseline="30000" dirty="0">
                <a:ln>
                  <a:noFill/>
                </a:ln>
                <a:solidFill>
                  <a:srgbClr val="002060"/>
                </a:solidFill>
                <a:latin typeface="Calibri" pitchFamily="18"/>
                <a:ea typeface="DejaVu Sans" pitchFamily="2"/>
                <a:cs typeface="DejaVu Sans" pitchFamily="2"/>
              </a:rPr>
              <a:t>i</a:t>
            </a:r>
            <a:r>
              <a:rPr lang="ru-RU" sz="2400" b="1" i="0" u="none" strike="noStrike" kern="1200" spc="0" dirty="0">
                <a:ln>
                  <a:noFill/>
                </a:ln>
                <a:solidFill>
                  <a:srgbClr val="002060"/>
                </a:solidFill>
                <a:latin typeface="Calibri" pitchFamily="18"/>
                <a:ea typeface="DejaVu Sans" pitchFamily="2"/>
                <a:cs typeface="DejaVu Sans" pitchFamily="2"/>
              </a:rPr>
              <a:t>  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dirty="0">
                <a:ln>
                  <a:noFill/>
                </a:ln>
                <a:solidFill>
                  <a:srgbClr val="002060"/>
                </a:solidFill>
                <a:latin typeface="Calibri" pitchFamily="18"/>
                <a:ea typeface="DejaVu Sans" pitchFamily="2"/>
                <a:cs typeface="DejaVu Sans" pitchFamily="2"/>
              </a:rPr>
              <a:t>N-  количество цветов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dirty="0">
                <a:ln>
                  <a:noFill/>
                </a:ln>
                <a:solidFill>
                  <a:srgbClr val="002060"/>
                </a:solidFill>
                <a:latin typeface="Calibri" pitchFamily="18"/>
                <a:ea typeface="DejaVu Sans" pitchFamily="2"/>
                <a:cs typeface="DejaVu Sans" pitchFamily="2"/>
              </a:rPr>
              <a:t>I – глубина цвета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5918" y="642918"/>
            <a:ext cx="5715040" cy="10928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1" i="0" u="none" strike="noStrike" kern="1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 pitchFamily="18"/>
                <a:ea typeface="DejaVu Sans" pitchFamily="2"/>
                <a:cs typeface="DejaVu Sans" pitchFamily="2"/>
              </a:rPr>
              <a:t>Видеосистема персонального компьютера</a:t>
            </a:r>
          </a:p>
        </p:txBody>
      </p:sp>
      <p:sp>
        <p:nvSpPr>
          <p:cNvPr id="4" name="Прямоугольник 4"/>
          <p:cNvSpPr/>
          <p:nvPr/>
        </p:nvSpPr>
        <p:spPr>
          <a:xfrm>
            <a:off x="1214414" y="3143248"/>
            <a:ext cx="2236680" cy="577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1" i="0" u="none" strike="noStrike" kern="1200" spc="0" dirty="0">
                <a:ln>
                  <a:noFill/>
                </a:ln>
                <a:solidFill>
                  <a:srgbClr val="E46C0A"/>
                </a:solidFill>
                <a:latin typeface="Calibri" pitchFamily="18"/>
                <a:ea typeface="DejaVu Sans" pitchFamily="2"/>
                <a:cs typeface="DejaVu Sans" pitchFamily="2"/>
              </a:rPr>
              <a:t>Монитор</a:t>
            </a:r>
          </a:p>
        </p:txBody>
      </p:sp>
      <p:sp>
        <p:nvSpPr>
          <p:cNvPr id="5" name="Прямоугольник 5"/>
          <p:cNvSpPr/>
          <p:nvPr/>
        </p:nvSpPr>
        <p:spPr>
          <a:xfrm>
            <a:off x="4786314" y="3286124"/>
            <a:ext cx="2958840" cy="577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1" i="0" u="none" strike="noStrike" kern="1200" spc="0" dirty="0">
                <a:ln>
                  <a:noFill/>
                </a:ln>
                <a:solidFill>
                  <a:srgbClr val="E46C0A"/>
                </a:solidFill>
                <a:latin typeface="Calibri" pitchFamily="18"/>
                <a:ea typeface="DejaVu Sans" pitchFamily="2"/>
                <a:cs typeface="DejaVu Sans" pitchFamily="2"/>
              </a:rPr>
              <a:t>видеокарта</a:t>
            </a:r>
          </a:p>
        </p:txBody>
      </p:sp>
      <p:sp>
        <p:nvSpPr>
          <p:cNvPr id="6" name="Прямоугольник 6"/>
          <p:cNvSpPr/>
          <p:nvPr/>
        </p:nvSpPr>
        <p:spPr>
          <a:xfrm>
            <a:off x="2000232" y="4857760"/>
            <a:ext cx="3248639" cy="577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1" i="0" u="none" strike="noStrike" kern="1200" spc="0" dirty="0">
                <a:ln>
                  <a:noFill/>
                </a:ln>
                <a:solidFill>
                  <a:srgbClr val="FF0000"/>
                </a:solidFill>
                <a:latin typeface="Calibri" pitchFamily="18"/>
                <a:ea typeface="DejaVu Sans" pitchFamily="2"/>
                <a:cs typeface="DejaVu Sans" pitchFamily="2"/>
              </a:rPr>
              <a:t>видеопамять</a:t>
            </a:r>
          </a:p>
        </p:txBody>
      </p:sp>
      <p:sp>
        <p:nvSpPr>
          <p:cNvPr id="7" name="Прямоугольник 7"/>
          <p:cNvSpPr/>
          <p:nvPr/>
        </p:nvSpPr>
        <p:spPr>
          <a:xfrm>
            <a:off x="4786314" y="4857760"/>
            <a:ext cx="4086720" cy="577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1" i="0" u="none" strike="noStrike" kern="1200" spc="0" dirty="0">
                <a:ln>
                  <a:noFill/>
                </a:ln>
                <a:solidFill>
                  <a:srgbClr val="FF0000"/>
                </a:solidFill>
                <a:latin typeface="Calibri" pitchFamily="18"/>
                <a:ea typeface="DejaVu Sans" pitchFamily="2"/>
                <a:cs typeface="DejaVu Sans" pitchFamily="2"/>
              </a:rPr>
              <a:t>видеопроцессор</a:t>
            </a:r>
          </a:p>
        </p:txBody>
      </p:sp>
      <p:cxnSp>
        <p:nvCxnSpPr>
          <p:cNvPr id="8" name="Прямая со стрелкой 9"/>
          <p:cNvCxnSpPr/>
          <p:nvPr/>
        </p:nvCxnSpPr>
        <p:spPr>
          <a:xfrm flipV="1">
            <a:off x="2500298" y="2285992"/>
            <a:ext cx="571681" cy="500040"/>
          </a:xfrm>
          <a:prstGeom prst="straightConnector1">
            <a:avLst/>
          </a:prstGeom>
          <a:noFill/>
          <a:ln w="9360">
            <a:solidFill>
              <a:srgbClr val="4A7EBB"/>
            </a:solidFill>
            <a:prstDash val="solid"/>
            <a:tailEnd type="arrow"/>
          </a:ln>
        </p:spPr>
      </p:cxnSp>
      <p:cxnSp>
        <p:nvCxnSpPr>
          <p:cNvPr id="9" name="Прямая со стрелкой 11"/>
          <p:cNvCxnSpPr/>
          <p:nvPr/>
        </p:nvCxnSpPr>
        <p:spPr>
          <a:xfrm flipH="1" flipV="1">
            <a:off x="5286380" y="2285992"/>
            <a:ext cx="500040" cy="428760"/>
          </a:xfrm>
          <a:prstGeom prst="straightConnector1">
            <a:avLst/>
          </a:prstGeom>
          <a:noFill/>
          <a:ln w="9360">
            <a:solidFill>
              <a:srgbClr val="4A7EBB"/>
            </a:solidFill>
            <a:prstDash val="solid"/>
            <a:tailEnd type="arrow"/>
          </a:ln>
        </p:spPr>
      </p:cxnSp>
      <p:cxnSp>
        <p:nvCxnSpPr>
          <p:cNvPr id="10" name="Прямая со стрелкой 13"/>
          <p:cNvCxnSpPr/>
          <p:nvPr/>
        </p:nvCxnSpPr>
        <p:spPr>
          <a:xfrm flipV="1">
            <a:off x="4643438" y="4143380"/>
            <a:ext cx="500084" cy="500066"/>
          </a:xfrm>
          <a:prstGeom prst="straightConnector1">
            <a:avLst/>
          </a:prstGeom>
          <a:noFill/>
          <a:ln w="9360">
            <a:solidFill>
              <a:srgbClr val="4A7EBB"/>
            </a:solidFill>
            <a:prstDash val="solid"/>
            <a:tailEnd type="arrow"/>
          </a:ln>
        </p:spPr>
      </p:cxnSp>
      <p:cxnSp>
        <p:nvCxnSpPr>
          <p:cNvPr id="11" name="Прямая со стрелкой 15"/>
          <p:cNvCxnSpPr/>
          <p:nvPr/>
        </p:nvCxnSpPr>
        <p:spPr>
          <a:xfrm rot="16200000" flipV="1">
            <a:off x="6500826" y="4214818"/>
            <a:ext cx="428628" cy="285752"/>
          </a:xfrm>
          <a:prstGeom prst="straightConnector1">
            <a:avLst/>
          </a:prstGeom>
          <a:noFill/>
          <a:ln w="9360">
            <a:solidFill>
              <a:srgbClr val="4A7EBB"/>
            </a:solidFill>
            <a:prstDash val="solid"/>
            <a:tailEnd type="arrow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4200" y="928800"/>
            <a:ext cx="227528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0" u="none" strike="noStrike" kern="1200" spc="0" dirty="0">
                <a:ln>
                  <a:noFill/>
                </a:ln>
                <a:solidFill>
                  <a:srgbClr val="00B0F0"/>
                </a:solidFill>
                <a:latin typeface="Calibri" pitchFamily="18"/>
                <a:ea typeface="DejaVu Sans" pitchFamily="2"/>
                <a:cs typeface="DejaVu Sans" pitchFamily="2"/>
              </a:rPr>
              <a:t>Мне понравилось…..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86182" y="2071678"/>
            <a:ext cx="3889504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0" u="none" strike="noStrike" kern="1200" spc="0" dirty="0">
                <a:ln>
                  <a:noFill/>
                </a:ln>
                <a:solidFill>
                  <a:srgbClr val="00B050"/>
                </a:solidFill>
                <a:latin typeface="Calibri" pitchFamily="18"/>
                <a:ea typeface="DejaVu Sans" pitchFamily="2"/>
                <a:cs typeface="DejaVu Sans" pitchFamily="2"/>
              </a:rPr>
              <a:t>Мне хотелось бы узнать больше о…..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3000372"/>
            <a:ext cx="1399335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0" u="none" strike="noStrike" kern="1200" spc="0" dirty="0">
                <a:ln>
                  <a:noFill/>
                </a:ln>
                <a:solidFill>
                  <a:srgbClr val="FF0000"/>
                </a:solidFill>
                <a:latin typeface="Calibri" pitchFamily="18"/>
                <a:ea typeface="DejaVu Sans" pitchFamily="2"/>
                <a:cs typeface="DejaVu Sans" pitchFamily="2"/>
              </a:rPr>
              <a:t>Я узнал о…..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l="8626" b="9083"/>
          <a:stretch>
            <a:fillRect/>
          </a:stretch>
        </p:blipFill>
        <p:spPr>
          <a:xfrm>
            <a:off x="5000628" y="857159"/>
            <a:ext cx="3785531" cy="4286353"/>
          </a:xfrm>
          <a:prstGeom prst="rect">
            <a:avLst/>
          </a:prstGeom>
          <a:solidFill>
            <a:srgbClr val="EDEDED"/>
          </a:solidFill>
          <a:ln>
            <a:noFill/>
          </a:ln>
        </p:spPr>
      </p:pic>
      <p:sp>
        <p:nvSpPr>
          <p:cNvPr id="3" name="Прямоугольник 5"/>
          <p:cNvSpPr/>
          <p:nvPr/>
        </p:nvSpPr>
        <p:spPr>
          <a:xfrm>
            <a:off x="699370" y="500040"/>
            <a:ext cx="3405099" cy="384913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1440" tIns="45720" rIns="91440" bIns="4572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4000" b="1" i="0" u="none" strike="noStrike" kern="1200" spc="51" dirty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18"/>
                <a:ea typeface="DejaVu Sans" pitchFamily="2"/>
                <a:cs typeface="DejaVu Sans" pitchFamily="2"/>
              </a:rPr>
              <a:t>Изображение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4000" b="1" i="0" u="none" strike="noStrike" kern="1200" spc="51" dirty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18"/>
                <a:ea typeface="DejaVu Sans" pitchFamily="2"/>
                <a:cs typeface="DejaVu Sans" pitchFamily="2"/>
              </a:rPr>
              <a:t> на экране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4000" b="1" i="0" u="none" strike="noStrike" kern="1200" spc="51" dirty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18"/>
                <a:ea typeface="DejaVu Sans" pitchFamily="2"/>
                <a:cs typeface="DejaVu Sans" pitchFamily="2"/>
              </a:rPr>
              <a:t>Формируется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4000" b="1" i="0" u="none" strike="noStrike" kern="1200" spc="51" dirty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18"/>
                <a:ea typeface="DejaVu Sans" pitchFamily="2"/>
                <a:cs typeface="DejaVu Sans" pitchFamily="2"/>
              </a:rPr>
              <a:t> из отдельных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4000" b="1" i="0" u="none" strike="noStrike" kern="1200" spc="51" dirty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18"/>
                <a:ea typeface="DejaVu Sans" pitchFamily="2"/>
                <a:cs typeface="DejaVu Sans" pitchFamily="2"/>
              </a:rPr>
              <a:t>точек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4000" b="1" i="0" u="none" strike="noStrike" kern="1200" spc="51" dirty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18"/>
                <a:ea typeface="DejaVu Sans" pitchFamily="2"/>
                <a:cs typeface="DejaVu Sans" pitchFamily="2"/>
              </a:rPr>
              <a:t>– </a:t>
            </a:r>
            <a:r>
              <a:rPr lang="ru-RU" sz="4000" b="1" i="0" u="none" strike="noStrike" kern="1200" spc="51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18"/>
                <a:ea typeface="DejaVu Sans" pitchFamily="2"/>
                <a:cs typeface="DejaVu Sans" pitchFamily="2"/>
              </a:rPr>
              <a:t>п</a:t>
            </a:r>
            <a:r>
              <a:rPr lang="ru-RU" sz="4000" b="1" i="0" u="none" strike="noStrike" kern="1200" spc="51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18"/>
                <a:ea typeface="DejaVu Sans" pitchFamily="2"/>
                <a:cs typeface="DejaVu Sans" pitchFamily="2"/>
              </a:rPr>
              <a:t>и</a:t>
            </a:r>
            <a:r>
              <a:rPr lang="ru-RU" sz="4000" b="1" i="0" u="none" strike="noStrike" kern="1200" spc="51" dirty="0">
                <a:ln>
                  <a:noFill/>
                </a:ln>
                <a:solidFill>
                  <a:srgbClr val="92D05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18"/>
                <a:ea typeface="DejaVu Sans" pitchFamily="2"/>
                <a:cs typeface="DejaVu Sans" pitchFamily="2"/>
              </a:rPr>
              <a:t>к</a:t>
            </a:r>
            <a:r>
              <a:rPr lang="ru-RU" sz="4000" b="1" i="0" u="none" strike="noStrike" kern="1200" spc="51" dirty="0">
                <a:ln>
                  <a:noFill/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18"/>
                <a:ea typeface="DejaVu Sans" pitchFamily="2"/>
                <a:cs typeface="DejaVu Sans" pitchFamily="2"/>
              </a:rPr>
              <a:t>с</a:t>
            </a:r>
            <a:r>
              <a:rPr lang="ru-RU" sz="4000" b="1" i="0" u="none" strike="noStrike" kern="1200" spc="51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18"/>
                <a:ea typeface="DejaVu Sans" pitchFamily="2"/>
                <a:cs typeface="DejaVu Sans" pitchFamily="2"/>
              </a:rPr>
              <a:t>е</a:t>
            </a:r>
            <a:r>
              <a:rPr lang="ru-RU" sz="4000" b="1" i="0" u="none" strike="noStrike" kern="1200" spc="51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18"/>
                <a:ea typeface="DejaVu Sans" pitchFamily="2"/>
                <a:cs typeface="DejaVu Sans" pitchFamily="2"/>
              </a:rPr>
              <a:t>л</a:t>
            </a:r>
            <a:r>
              <a:rPr lang="ru-RU" sz="4000" b="1" i="0" u="none" strike="noStrike" kern="1200" spc="51" dirty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18"/>
                <a:ea typeface="DejaVu Sans" pitchFamily="2"/>
                <a:cs typeface="DejaVu Sans" pitchFamily="2"/>
              </a:rPr>
              <a:t>е</a:t>
            </a:r>
            <a:r>
              <a:rPr lang="ru-RU" sz="4000" b="1" i="0" u="none" strike="noStrike" kern="1200" spc="51" dirty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18"/>
                <a:ea typeface="DejaVu Sans" pitchFamily="2"/>
                <a:cs typeface="DejaVu Sans" pitchFamily="2"/>
              </a:rPr>
              <a:t>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/>
          <p:nvPr/>
        </p:nvSpPr>
        <p:spPr>
          <a:xfrm>
            <a:off x="1142976" y="285728"/>
            <a:ext cx="7310013" cy="322299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1440" tIns="45720" rIns="91440" bIns="45720" anchor="t" compatLnSpc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4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DejaVu Sans" pitchFamily="2"/>
                <a:cs typeface="DejaVu Sans" pitchFamily="2"/>
              </a:rPr>
              <a:t>Разрешение экрана определяет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4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DejaVu Sans" pitchFamily="2"/>
                <a:cs typeface="DejaVu Sans" pitchFamily="2"/>
              </a:rPr>
              <a:t>четкость </a:t>
            </a:r>
            <a:r>
              <a:rPr lang="ru-RU" sz="40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DejaVu Sans" pitchFamily="2"/>
                <a:cs typeface="DejaVu Sans" pitchFamily="2"/>
              </a:rPr>
              <a:t>текста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40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DejaVu Sans" pitchFamily="2"/>
                <a:cs typeface="DejaVu Sans" pitchFamily="2"/>
              </a:rPr>
              <a:t> </a:t>
            </a:r>
            <a:r>
              <a:rPr lang="ru-RU" sz="4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DejaVu Sans" pitchFamily="2"/>
                <a:cs typeface="DejaVu Sans" pitchFamily="2"/>
              </a:rPr>
              <a:t>и изображений на экране.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4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DejaVu Sans" pitchFamily="2"/>
                <a:cs typeface="DejaVu Sans" pitchFamily="2"/>
              </a:rPr>
              <a:t>Чем больше разрешение,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4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DejaVu Sans" pitchFamily="2"/>
                <a:cs typeface="DejaVu Sans" pitchFamily="2"/>
              </a:rPr>
              <a:t>тем выше четкость. </a:t>
            </a:r>
          </a:p>
        </p:txBody>
      </p:sp>
      <p:pic>
        <p:nvPicPr>
          <p:cNvPr id="3" name="Рисунок 8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57158" y="3643314"/>
            <a:ext cx="3780000" cy="2323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9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 t="23621" r="54404" b="14903"/>
          <a:stretch>
            <a:fillRect/>
          </a:stretch>
        </p:blipFill>
        <p:spPr>
          <a:xfrm>
            <a:off x="3643306" y="3432760"/>
            <a:ext cx="3286148" cy="2853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404640"/>
            <a:ext cx="5206680" cy="6108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179280" y="692279"/>
            <a:ext cx="950400" cy="1871279"/>
          </a:xfrm>
          <a:prstGeom prst="rect">
            <a:avLst/>
          </a:prstGeom>
          <a:solidFill>
            <a:srgbClr val="E0E0E0"/>
          </a:solidFill>
          <a:ln>
            <a:noFill/>
          </a:ln>
        </p:spPr>
      </p:pic>
      <p:sp>
        <p:nvSpPr>
          <p:cNvPr id="4" name="Text Box 6"/>
          <p:cNvSpPr/>
          <p:nvPr/>
        </p:nvSpPr>
        <p:spPr>
          <a:xfrm>
            <a:off x="5292720" y="404640"/>
            <a:ext cx="3671640" cy="6915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DejaVu Sans" pitchFamily="2"/>
                <a:cs typeface="DejaVu Sans" pitchFamily="2"/>
              </a:rPr>
              <a:t>   Человек воспринимает свет с помощью цветовых рецепторов (</a:t>
            </a:r>
            <a:r>
              <a:rPr lang="ru-RU" sz="2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DejaVu Sans" pitchFamily="2"/>
                <a:cs typeface="DejaVu Sans" pitchFamily="2"/>
              </a:rPr>
              <a:t>колбочек</a:t>
            </a:r>
            <a:r>
              <a:rPr lang="ru-RU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DejaVu Sans" pitchFamily="2"/>
                <a:cs typeface="DejaVu Sans" pitchFamily="2"/>
              </a:rPr>
              <a:t>), находящихся на сетчатке глаза.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800" b="0" i="0" u="none" strike="noStrike" kern="1200" spc="0">
              <a:ln>
                <a:noFill/>
              </a:ln>
              <a:solidFill>
                <a:srgbClr val="000000"/>
              </a:solidFill>
              <a:latin typeface="Calibri" pitchFamily="18"/>
              <a:ea typeface="DejaVu Sans" pitchFamily="2"/>
              <a:cs typeface="DejaVu San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DejaVu Sans" pitchFamily="2"/>
                <a:cs typeface="DejaVu Sans" pitchFamily="2"/>
              </a:rPr>
              <a:t>   Колбочки чувствительны к </a:t>
            </a:r>
            <a:r>
              <a:rPr lang="ru-RU" sz="2800" b="1" i="0" u="none" strike="noStrike" kern="1200" spc="0">
                <a:ln>
                  <a:noFill/>
                </a:ln>
                <a:solidFill>
                  <a:srgbClr val="FF0000"/>
                </a:solidFill>
                <a:latin typeface="Calibri" pitchFamily="18"/>
                <a:ea typeface="DejaVu Sans" pitchFamily="2"/>
                <a:cs typeface="DejaVu Sans" pitchFamily="2"/>
              </a:rPr>
              <a:t>красному</a:t>
            </a:r>
            <a:r>
              <a:rPr lang="ru-RU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DejaVu Sans" pitchFamily="2"/>
                <a:cs typeface="DejaVu Sans" pitchFamily="2"/>
              </a:rPr>
              <a:t>, </a:t>
            </a:r>
            <a:r>
              <a:rPr lang="ru-RU" sz="2800" b="1" i="0" u="none" strike="noStrike" kern="1200" spc="0">
                <a:ln>
                  <a:noFill/>
                </a:ln>
                <a:solidFill>
                  <a:srgbClr val="009600"/>
                </a:solidFill>
                <a:latin typeface="Calibri" pitchFamily="18"/>
                <a:ea typeface="DejaVu Sans" pitchFamily="2"/>
                <a:cs typeface="DejaVu Sans" pitchFamily="2"/>
              </a:rPr>
              <a:t>зеленому</a:t>
            </a:r>
            <a:r>
              <a:rPr lang="ru-RU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DejaVu Sans" pitchFamily="2"/>
                <a:cs typeface="DejaVu Sans" pitchFamily="2"/>
              </a:rPr>
              <a:t> и </a:t>
            </a:r>
            <a:r>
              <a:rPr lang="ru-RU" sz="2800" b="1" i="0" u="none" strike="noStrike" kern="1200" spc="0">
                <a:ln>
                  <a:noFill/>
                </a:ln>
                <a:solidFill>
                  <a:srgbClr val="0000FF"/>
                </a:solidFill>
                <a:latin typeface="Calibri" pitchFamily="18"/>
                <a:ea typeface="DejaVu Sans" pitchFamily="2"/>
                <a:cs typeface="DejaVu Sans" pitchFamily="2"/>
              </a:rPr>
              <a:t>синему</a:t>
            </a:r>
            <a:r>
              <a:rPr lang="ru-RU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DejaVu Sans" pitchFamily="2"/>
                <a:cs typeface="DejaVu Sans" pitchFamily="2"/>
              </a:rPr>
              <a:t> цветам (базовые цвета).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800" b="0" i="0" u="none" strike="noStrike" kern="1200" spc="0">
              <a:ln>
                <a:noFill/>
              </a:ln>
              <a:solidFill>
                <a:srgbClr val="000000"/>
              </a:solidFill>
              <a:latin typeface="Calibri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Text Box 7"/>
          <p:cNvSpPr/>
          <p:nvPr/>
        </p:nvSpPr>
        <p:spPr>
          <a:xfrm>
            <a:off x="1187280" y="907919"/>
            <a:ext cx="1584000" cy="820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DejaVu Sans" pitchFamily="2"/>
                <a:cs typeface="DejaVu Sans" pitchFamily="2"/>
              </a:rPr>
              <a:t>У взрослого человека около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DejaVu Sans" pitchFamily="2"/>
                <a:cs typeface="DejaVu Sans" pitchFamily="2"/>
              </a:rPr>
              <a:t>6-7 млн. колбочек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143240" y="1357298"/>
            <a:ext cx="5571720" cy="34999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/>
          <p:nvPr/>
        </p:nvSpPr>
        <p:spPr>
          <a:xfrm>
            <a:off x="428596" y="500042"/>
            <a:ext cx="2857320" cy="5209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0" i="0" u="none" strike="noStrike" kern="1200" spc="0" dirty="0">
                <a:ln>
                  <a:noFill/>
                </a:ln>
                <a:solidFill>
                  <a:srgbClr val="002060"/>
                </a:solidFill>
                <a:latin typeface="Calibri" pitchFamily="18"/>
                <a:ea typeface="DejaVu Sans" pitchFamily="2"/>
                <a:cs typeface="DejaVu Sans" pitchFamily="2"/>
              </a:rPr>
              <a:t>Белый цвет может быть разложен  с помощью оптических приборов (призма) или природных явлений на различные цвета спектра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082440" cy="6643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357120" y="500040"/>
            <a:ext cx="3357360" cy="3285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285840" y="285840"/>
            <a:ext cx="8357760" cy="18441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DejaVu Sans" pitchFamily="2"/>
                <a:cs typeface="DejaVu Sans" pitchFamily="2"/>
              </a:rPr>
              <a:t>Сумма </a:t>
            </a:r>
            <a:r>
              <a:rPr lang="ru-RU" sz="2800" b="1" i="0" u="none" strike="noStrike" kern="1200" spc="0" dirty="0">
                <a:ln>
                  <a:noFill/>
                </a:ln>
                <a:solidFill>
                  <a:srgbClr val="FF0000"/>
                </a:solidFill>
                <a:latin typeface="Calibri" pitchFamily="18"/>
                <a:ea typeface="DejaVu Sans" pitchFamily="2"/>
                <a:cs typeface="DejaVu Sans" pitchFamily="2"/>
              </a:rPr>
              <a:t>красного</a:t>
            </a:r>
            <a:r>
              <a:rPr lang="ru-RU" sz="2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DejaVu Sans" pitchFamily="2"/>
                <a:cs typeface="DejaVu Sans" pitchFamily="2"/>
              </a:rPr>
              <a:t>, </a:t>
            </a:r>
            <a:r>
              <a:rPr lang="ru-RU" sz="2800" b="1" i="0" u="none" strike="noStrike" kern="1200" spc="0" dirty="0">
                <a:ln>
                  <a:noFill/>
                </a:ln>
                <a:solidFill>
                  <a:srgbClr val="00B050"/>
                </a:solidFill>
                <a:latin typeface="Calibri" pitchFamily="18"/>
                <a:ea typeface="DejaVu Sans" pitchFamily="2"/>
                <a:cs typeface="DejaVu Sans" pitchFamily="2"/>
              </a:rPr>
              <a:t>зеленого</a:t>
            </a:r>
            <a:r>
              <a:rPr lang="ru-RU" sz="2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DejaVu Sans" pitchFamily="2"/>
                <a:cs typeface="DejaVu Sans" pitchFamily="2"/>
              </a:rPr>
              <a:t> и </a:t>
            </a:r>
            <a:r>
              <a:rPr lang="ru-RU" sz="2800" b="1" i="0" u="none" strike="noStrike" kern="1200" spc="0" dirty="0">
                <a:ln>
                  <a:noFill/>
                </a:ln>
                <a:solidFill>
                  <a:srgbClr val="00B0F0"/>
                </a:solidFill>
                <a:latin typeface="Calibri" pitchFamily="18"/>
                <a:ea typeface="DejaVu Sans" pitchFamily="2"/>
                <a:cs typeface="DejaVu Sans" pitchFamily="2"/>
              </a:rPr>
              <a:t>синего</a:t>
            </a:r>
            <a:r>
              <a:rPr lang="ru-RU" sz="2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DejaVu Sans" pitchFamily="2"/>
                <a:cs typeface="DejaVu Sans" pitchFamily="2"/>
              </a:rPr>
              <a:t> цветов воспринимается человеком как </a:t>
            </a:r>
            <a:r>
              <a:rPr lang="ru-RU" sz="2800" b="1" i="0" u="none" strike="noStrike" kern="1200" spc="0" dirty="0">
                <a:ln>
                  <a:noFill/>
                </a:ln>
                <a:solidFill>
                  <a:srgbClr val="4C8DDC"/>
                </a:solidFill>
                <a:latin typeface="Calibri" pitchFamily="18"/>
                <a:ea typeface="DejaVu Sans" pitchFamily="2"/>
                <a:cs typeface="DejaVu Sans" pitchFamily="2"/>
              </a:rPr>
              <a:t>белый цвет</a:t>
            </a:r>
            <a:r>
              <a:rPr lang="ru-RU" sz="2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DejaVu Sans" pitchFamily="2"/>
                <a:cs typeface="DejaVu Sans" pitchFamily="2"/>
              </a:rPr>
              <a:t>, их отсутствие — как черный,</a:t>
            </a:r>
            <a:r>
              <a:rPr lang="ru-RU" sz="2800" b="1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Calibri" pitchFamily="18"/>
                <a:ea typeface="DejaVu Sans" pitchFamily="2"/>
                <a:cs typeface="DejaVu Sans" pitchFamily="2"/>
              </a:rPr>
              <a:t>  </a:t>
            </a:r>
            <a:r>
              <a:rPr lang="ru-RU" sz="2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DejaVu Sans" pitchFamily="2"/>
                <a:cs typeface="DejaVu Sans" pitchFamily="2"/>
              </a:rPr>
              <a:t>а различные их сочетания — как многочисленные оттенки цветов.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40000" y="239896"/>
            <a:ext cx="7889652" cy="6331904"/>
          </a:xfrm>
          <a:prstGeom prst="rect">
            <a:avLst/>
          </a:prstGeom>
          <a:noFill/>
          <a:ln w="127080">
            <a:solidFill>
              <a:srgbClr val="FFFFFF"/>
            </a:solidFill>
            <a:prstDash val="solid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6572264" y="5143681"/>
            <a:ext cx="2115720" cy="1714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00040" y="214200"/>
            <a:ext cx="4733640" cy="39524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/>
          <p:nvPr/>
        </p:nvSpPr>
        <p:spPr>
          <a:xfrm>
            <a:off x="5429160" y="500040"/>
            <a:ext cx="3357360" cy="3016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1200" spc="0">
                <a:ln>
                  <a:noFill/>
                </a:ln>
                <a:solidFill>
                  <a:srgbClr val="002060"/>
                </a:solidFill>
                <a:latin typeface="Calibri" pitchFamily="18"/>
                <a:ea typeface="DejaVu Sans" pitchFamily="2"/>
                <a:cs typeface="DejaVu Sans" pitchFamily="2"/>
              </a:rPr>
              <a:t>С монитора компьютера человек воспринимает как сумму излучения 3-х базовых цветов: </a:t>
            </a:r>
            <a:r>
              <a:rPr lang="ru-RU" sz="2400" b="0" i="0" u="none" strike="noStrike" kern="1200" spc="0">
                <a:ln>
                  <a:noFill/>
                </a:ln>
                <a:solidFill>
                  <a:srgbClr val="FF0000"/>
                </a:solidFill>
                <a:latin typeface="Calibri" pitchFamily="18"/>
                <a:ea typeface="DejaVu Sans" pitchFamily="2"/>
                <a:cs typeface="DejaVu Sans" pitchFamily="2"/>
              </a:rPr>
              <a:t>красного</a:t>
            </a:r>
            <a:r>
              <a:rPr lang="ru-RU" sz="2400" b="0" i="0" u="none" strike="noStrike" kern="1200" spc="0">
                <a:ln>
                  <a:noFill/>
                </a:ln>
                <a:solidFill>
                  <a:srgbClr val="002060"/>
                </a:solidFill>
                <a:latin typeface="Calibri" pitchFamily="18"/>
                <a:ea typeface="DejaVu Sans" pitchFamily="2"/>
                <a:cs typeface="DejaVu Sans" pitchFamily="2"/>
              </a:rPr>
              <a:t>, </a:t>
            </a:r>
            <a:r>
              <a:rPr lang="ru-RU" sz="2400" b="0" i="0" u="none" strike="noStrike" kern="1200" spc="0">
                <a:ln>
                  <a:noFill/>
                </a:ln>
                <a:solidFill>
                  <a:srgbClr val="00B050"/>
                </a:solidFill>
                <a:latin typeface="Calibri" pitchFamily="18"/>
                <a:ea typeface="DejaVu Sans" pitchFamily="2"/>
                <a:cs typeface="DejaVu Sans" pitchFamily="2"/>
              </a:rPr>
              <a:t>зелёного</a:t>
            </a:r>
            <a:r>
              <a:rPr lang="ru-RU" sz="2400" b="0" i="0" u="none" strike="noStrike" kern="1200" spc="0">
                <a:ln>
                  <a:noFill/>
                </a:ln>
                <a:solidFill>
                  <a:srgbClr val="002060"/>
                </a:solidFill>
                <a:latin typeface="Calibri" pitchFamily="18"/>
                <a:ea typeface="DejaVu Sans" pitchFamily="2"/>
                <a:cs typeface="DejaVu Sans" pitchFamily="2"/>
              </a:rPr>
              <a:t> и </a:t>
            </a:r>
            <a:r>
              <a:rPr lang="ru-RU" sz="2400" b="0" i="0" u="none" strike="noStrike" kern="1200" spc="0">
                <a:ln>
                  <a:noFill/>
                </a:ln>
                <a:solidFill>
                  <a:srgbClr val="0070C0"/>
                </a:solidFill>
                <a:latin typeface="Calibri" pitchFamily="18"/>
                <a:ea typeface="DejaVu Sans" pitchFamily="2"/>
                <a:cs typeface="DejaVu Sans" pitchFamily="2"/>
              </a:rPr>
              <a:t>синего</a:t>
            </a:r>
            <a:r>
              <a:rPr lang="ru-RU" sz="2400" b="0" i="0" u="none" strike="noStrike" kern="1200" spc="0">
                <a:ln>
                  <a:noFill/>
                </a:ln>
                <a:solidFill>
                  <a:srgbClr val="002060"/>
                </a:solidFill>
                <a:latin typeface="Calibri" pitchFamily="18"/>
                <a:ea typeface="DejaVu Sans" pitchFamily="2"/>
                <a:cs typeface="DejaVu Sans" pitchFamily="2"/>
              </a:rPr>
              <a:t>.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248440" y="3600000"/>
            <a:ext cx="3571560" cy="26870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/>
          <p:nvPr/>
        </p:nvSpPr>
        <p:spPr>
          <a:xfrm>
            <a:off x="285840" y="4572000"/>
            <a:ext cx="4571640" cy="228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1200" spc="0">
                <a:ln>
                  <a:noFill/>
                </a:ln>
                <a:solidFill>
                  <a:srgbClr val="002060"/>
                </a:solidFill>
                <a:latin typeface="Calibri" pitchFamily="18"/>
                <a:ea typeface="DejaVu Sans" pitchFamily="2"/>
                <a:cs typeface="DejaVu Sans" pitchFamily="2"/>
              </a:rPr>
              <a:t>Такая система цветопередачи  называется RGB, по первым буквам английских названий цветов (</a:t>
            </a:r>
            <a:r>
              <a:rPr lang="ru-RU" sz="2400" b="1" i="0" u="none" strike="noStrike" kern="1200" spc="0">
                <a:ln>
                  <a:noFill/>
                </a:ln>
                <a:solidFill>
                  <a:srgbClr val="FF0000"/>
                </a:solidFill>
                <a:latin typeface="Calibri" pitchFamily="18"/>
                <a:ea typeface="DejaVu Sans" pitchFamily="2"/>
                <a:cs typeface="DejaVu Sans" pitchFamily="2"/>
              </a:rPr>
              <a:t>Red</a:t>
            </a:r>
            <a:r>
              <a:rPr lang="ru-RU" sz="2400" b="1" i="0" u="none" strike="noStrike" kern="1200" spc="0">
                <a:ln>
                  <a:noFill/>
                </a:ln>
                <a:solidFill>
                  <a:srgbClr val="002060"/>
                </a:solidFill>
                <a:latin typeface="Calibri" pitchFamily="18"/>
                <a:ea typeface="DejaVu Sans" pitchFamily="2"/>
                <a:cs typeface="DejaVu Sans" pitchFamily="2"/>
              </a:rPr>
              <a:t>, </a:t>
            </a:r>
            <a:r>
              <a:rPr lang="ru-RU" sz="2400" b="1" i="0" u="none" strike="noStrike" kern="1200" spc="0">
                <a:ln>
                  <a:noFill/>
                </a:ln>
                <a:solidFill>
                  <a:srgbClr val="00B050"/>
                </a:solidFill>
                <a:latin typeface="Calibri" pitchFamily="18"/>
                <a:ea typeface="DejaVu Sans" pitchFamily="2"/>
                <a:cs typeface="DejaVu Sans" pitchFamily="2"/>
              </a:rPr>
              <a:t>Green</a:t>
            </a:r>
            <a:r>
              <a:rPr lang="ru-RU" sz="2400" b="1" i="0" u="none" strike="noStrike" kern="1200" spc="0">
                <a:ln>
                  <a:noFill/>
                </a:ln>
                <a:solidFill>
                  <a:srgbClr val="002060"/>
                </a:solidFill>
                <a:latin typeface="Calibri" pitchFamily="18"/>
                <a:ea typeface="DejaVu Sans" pitchFamily="2"/>
                <a:cs typeface="DejaVu Sans" pitchFamily="2"/>
              </a:rPr>
              <a:t>, </a:t>
            </a:r>
            <a:r>
              <a:rPr lang="ru-RU" sz="2400" b="1" i="0" u="none" strike="noStrike" kern="1200" spc="0">
                <a:ln>
                  <a:noFill/>
                </a:ln>
                <a:solidFill>
                  <a:srgbClr val="0070C0"/>
                </a:solidFill>
                <a:latin typeface="Calibri" pitchFamily="18"/>
                <a:ea typeface="DejaVu Sans" pitchFamily="2"/>
                <a:cs typeface="DejaVu Sans" pitchFamily="2"/>
              </a:rPr>
              <a:t>Blue</a:t>
            </a:r>
            <a:r>
              <a:rPr lang="ru-RU" sz="2400" b="0" i="0" u="none" strike="noStrike" kern="1200" spc="0">
                <a:ln>
                  <a:noFill/>
                </a:ln>
                <a:solidFill>
                  <a:srgbClr val="002060"/>
                </a:solidFill>
                <a:latin typeface="Calibri" pitchFamily="18"/>
                <a:ea typeface="DejaVu Sans" pitchFamily="2"/>
                <a:cs typeface="DejaVu Sans" pitchFamily="2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71320" y="1928879"/>
            <a:ext cx="5428800" cy="44708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/>
          <p:nvPr/>
        </p:nvSpPr>
        <p:spPr>
          <a:xfrm>
            <a:off x="2357280" y="285840"/>
            <a:ext cx="4071600" cy="943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0" u="none" strike="noStrike" kern="1200" spc="51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DejaVu Sans" pitchFamily="2"/>
                <a:cs typeface="DejaVu Sans" pitchFamily="2"/>
              </a:rPr>
              <a:t>Формирование цвета</a:t>
            </a:r>
          </a:p>
        </p:txBody>
      </p:sp>
      <p:sp>
        <p:nvSpPr>
          <p:cNvPr id="4" name="TextBox 3"/>
          <p:cNvSpPr/>
          <p:nvPr/>
        </p:nvSpPr>
        <p:spPr>
          <a:xfrm>
            <a:off x="428760" y="857159"/>
            <a:ext cx="8000640" cy="882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1200" spc="0">
                <a:ln>
                  <a:noFill/>
                </a:ln>
                <a:solidFill>
                  <a:srgbClr val="002060"/>
                </a:solidFill>
                <a:latin typeface="Calibri" pitchFamily="18"/>
                <a:ea typeface="DejaVu Sans" pitchFamily="2"/>
                <a:cs typeface="DejaVu Sans" pitchFamily="2"/>
              </a:rPr>
              <a:t>Цвета в палитре RGB формируются путём сложения  базовых цветов.   </a:t>
            </a:r>
            <a:r>
              <a:rPr lang="ru-RU" sz="2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DejaVu Sans" pitchFamily="2"/>
                <a:cs typeface="DejaVu Sans" pitchFamily="2"/>
              </a:rPr>
              <a:t>Color = </a:t>
            </a:r>
            <a:r>
              <a:rPr lang="ru-RU" sz="2800" b="1" i="0" u="none" strike="noStrike" kern="1200" spc="0">
                <a:ln>
                  <a:noFill/>
                </a:ln>
                <a:solidFill>
                  <a:srgbClr val="FF0000"/>
                </a:solidFill>
                <a:latin typeface="Calibri" pitchFamily="18"/>
                <a:ea typeface="DejaVu Sans" pitchFamily="2"/>
                <a:cs typeface="DejaVu Sans" pitchFamily="2"/>
              </a:rPr>
              <a:t>R</a:t>
            </a:r>
            <a:r>
              <a:rPr lang="ru-RU" sz="2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DejaVu Sans" pitchFamily="2"/>
                <a:cs typeface="DejaVu Sans" pitchFamily="2"/>
              </a:rPr>
              <a:t>+</a:t>
            </a:r>
            <a:r>
              <a:rPr lang="ru-RU" sz="2800" b="1" i="0" u="none" strike="noStrike" kern="1200" spc="0">
                <a:ln>
                  <a:noFill/>
                </a:ln>
                <a:solidFill>
                  <a:srgbClr val="00B050"/>
                </a:solidFill>
                <a:latin typeface="Calibri" pitchFamily="18"/>
                <a:ea typeface="DejaVu Sans" pitchFamily="2"/>
                <a:cs typeface="DejaVu Sans" pitchFamily="2"/>
              </a:rPr>
              <a:t>G</a:t>
            </a:r>
            <a:r>
              <a:rPr lang="ru-RU" sz="2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DejaVu Sans" pitchFamily="2"/>
                <a:cs typeface="DejaVu Sans" pitchFamily="2"/>
              </a:rPr>
              <a:t>+</a:t>
            </a:r>
            <a:r>
              <a:rPr lang="ru-RU" sz="2800" b="1" i="0" u="none" strike="noStrike" kern="1200" spc="0">
                <a:ln>
                  <a:noFill/>
                </a:ln>
                <a:solidFill>
                  <a:srgbClr val="0070C0"/>
                </a:solidFill>
                <a:latin typeface="Calibri" pitchFamily="18"/>
                <a:ea typeface="DejaVu Sans" pitchFamily="2"/>
                <a:cs typeface="DejaVu Sans" pitchFamily="2"/>
              </a:rPr>
              <a:t>B</a:t>
            </a:r>
          </a:p>
        </p:txBody>
      </p:sp>
      <p:sp>
        <p:nvSpPr>
          <p:cNvPr id="5" name="TextBox 4"/>
          <p:cNvSpPr/>
          <p:nvPr/>
        </p:nvSpPr>
        <p:spPr>
          <a:xfrm>
            <a:off x="6286679" y="1928879"/>
            <a:ext cx="2714400" cy="3221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1200" spc="0" dirty="0">
                <a:ln>
                  <a:noFill/>
                </a:ln>
                <a:solidFill>
                  <a:srgbClr val="002060"/>
                </a:solidFill>
                <a:latin typeface="Calibri" pitchFamily="18"/>
                <a:ea typeface="DejaVu Sans" pitchFamily="2"/>
                <a:cs typeface="DejaVu Sans" pitchFamily="2"/>
              </a:rPr>
              <a:t>При минимальных интенсивностях всех базовых цветов получается </a:t>
            </a:r>
            <a:r>
              <a:rPr lang="ru-RU" sz="2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DejaVu Sans" pitchFamily="2"/>
                <a:cs typeface="DejaVu Sans" pitchFamily="2"/>
              </a:rPr>
              <a:t>чёрный</a:t>
            </a:r>
            <a:r>
              <a:rPr lang="ru-RU" sz="2400" b="0" i="0" u="none" strike="noStrike" kern="1200" spc="0" dirty="0">
                <a:ln>
                  <a:noFill/>
                </a:ln>
                <a:solidFill>
                  <a:srgbClr val="002060"/>
                </a:solidFill>
                <a:latin typeface="Calibri" pitchFamily="18"/>
                <a:ea typeface="DejaVu Sans" pitchFamily="2"/>
                <a:cs typeface="DejaVu Sans" pitchFamily="2"/>
              </a:rPr>
              <a:t> цвет, при максимальных интенсивностях – </a:t>
            </a:r>
            <a:r>
              <a:rPr lang="ru-RU" sz="2800" b="0" i="0" u="none" strike="noStrike" kern="1200" spc="0" dirty="0">
                <a:ln>
                  <a:noFill/>
                </a:ln>
                <a:solidFill>
                  <a:srgbClr val="002060"/>
                </a:solidFill>
                <a:latin typeface="Calibri" pitchFamily="18"/>
                <a:ea typeface="DejaVu Sans" pitchFamily="2"/>
                <a:cs typeface="DejaVu Sans" pitchFamily="2"/>
              </a:rPr>
              <a:t> </a:t>
            </a:r>
            <a:r>
              <a:rPr lang="ru-RU" sz="2800" i="0" u="none" strike="noStrike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18"/>
                <a:ea typeface="DejaVu Sans" pitchFamily="2"/>
                <a:cs typeface="DejaVu Sans" pitchFamily="2"/>
              </a:rPr>
              <a:t>белый</a:t>
            </a:r>
            <a:r>
              <a:rPr lang="ru-RU" sz="2800" b="0" i="0" u="none" strike="noStrike" kern="1200" spc="0" dirty="0">
                <a:ln>
                  <a:noFill/>
                </a:ln>
                <a:solidFill>
                  <a:srgbClr val="002060"/>
                </a:solidFill>
                <a:latin typeface="Calibri" pitchFamily="18"/>
                <a:ea typeface="DejaVu Sans" pitchFamily="2"/>
                <a:cs typeface="DejaVu Sans" pitchFamily="2"/>
              </a:rPr>
              <a:t> </a:t>
            </a:r>
            <a:r>
              <a:rPr lang="ru-RU" sz="2400" b="0" i="0" u="none" strike="noStrike" kern="1200" spc="0" dirty="0">
                <a:ln>
                  <a:noFill/>
                </a:ln>
                <a:solidFill>
                  <a:srgbClr val="002060"/>
                </a:solidFill>
                <a:latin typeface="Calibri" pitchFamily="18"/>
                <a:ea typeface="DejaVu Sans" pitchFamily="2"/>
                <a:cs typeface="DejaVu Sans" pitchFamily="2"/>
              </a:rPr>
              <a:t>цвет.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ый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236</Words>
  <Application>Microsoft Office PowerPoint</Application>
  <PresentationFormat>Экран (4:3)</PresentationFormat>
  <Paragraphs>36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Обычный</vt:lpstr>
      <vt:lpstr>Обычный 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Валерия</dc:creator>
  <cp:lastModifiedBy>Гость</cp:lastModifiedBy>
  <cp:revision>5</cp:revision>
  <dcterms:modified xsi:type="dcterms:W3CDTF">2015-01-13T02:11:02Z</dcterms:modified>
</cp:coreProperties>
</file>